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4" r:id="rId4"/>
    <p:sldId id="275"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4DEB15-0741-4856-954B-347F61ABD14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4996732D-42D1-457D-9202-865B442D7B47}">
      <dgm:prSet phldrT="[Text]"/>
      <dgm:spPr/>
      <dgm:t>
        <a:bodyPr/>
        <a:lstStyle/>
        <a:p>
          <a:r>
            <a:rPr lang="en-IN" dirty="0">
              <a:latin typeface="Times New Roman" panose="02020603050405020304" pitchFamily="18" charset="0"/>
              <a:cs typeface="Times New Roman" panose="02020603050405020304" pitchFamily="18" charset="0"/>
            </a:rPr>
            <a:t>Increase in impervious surfaces</a:t>
          </a:r>
        </a:p>
      </dgm:t>
    </dgm:pt>
    <dgm:pt modelId="{A04BAF43-34F9-4833-A624-6DF7D508153A}" type="parTrans" cxnId="{274E895F-75A4-4D20-A1E3-9CA323173AE3}">
      <dgm:prSet/>
      <dgm:spPr/>
      <dgm:t>
        <a:bodyPr/>
        <a:lstStyle/>
        <a:p>
          <a:endParaRPr lang="en-IN"/>
        </a:p>
      </dgm:t>
    </dgm:pt>
    <dgm:pt modelId="{99254633-3A66-4E20-A89D-BAD519F37F74}" type="sibTrans" cxnId="{274E895F-75A4-4D20-A1E3-9CA323173AE3}">
      <dgm:prSet/>
      <dgm:spPr/>
      <dgm:t>
        <a:bodyPr/>
        <a:lstStyle/>
        <a:p>
          <a:endParaRPr lang="en-IN"/>
        </a:p>
      </dgm:t>
    </dgm:pt>
    <dgm:pt modelId="{17655B19-55DA-4F35-8BC0-B8C2CFFA6BB4}">
      <dgm:prSet phldrT="[Text]"/>
      <dgm:spPr/>
      <dgm:t>
        <a:bodyPr/>
        <a:lstStyle/>
        <a:p>
          <a:r>
            <a:rPr lang="en-IN" dirty="0">
              <a:latin typeface="Times New Roman" panose="02020603050405020304" pitchFamily="18" charset="0"/>
              <a:cs typeface="Times New Roman" panose="02020603050405020304" pitchFamily="18" charset="0"/>
            </a:rPr>
            <a:t>Lack of proper drainage </a:t>
          </a:r>
        </a:p>
      </dgm:t>
    </dgm:pt>
    <dgm:pt modelId="{1C4E6C0A-CA97-472C-8A17-0D65B7873DF8}" type="parTrans" cxnId="{06C384BB-B4B7-462F-9445-0E13100C5C57}">
      <dgm:prSet/>
      <dgm:spPr/>
      <dgm:t>
        <a:bodyPr/>
        <a:lstStyle/>
        <a:p>
          <a:endParaRPr lang="en-IN"/>
        </a:p>
      </dgm:t>
    </dgm:pt>
    <dgm:pt modelId="{C004D1BF-739C-47C9-B659-007C7BD18A1C}" type="sibTrans" cxnId="{06C384BB-B4B7-462F-9445-0E13100C5C57}">
      <dgm:prSet/>
      <dgm:spPr/>
      <dgm:t>
        <a:bodyPr/>
        <a:lstStyle/>
        <a:p>
          <a:endParaRPr lang="en-IN"/>
        </a:p>
      </dgm:t>
    </dgm:pt>
    <dgm:pt modelId="{50B327E2-C928-4A10-9321-9289AD727435}">
      <dgm:prSet phldrT="[Text]"/>
      <dgm:spPr/>
      <dgm:t>
        <a:bodyPr/>
        <a:lstStyle/>
        <a:p>
          <a:r>
            <a:rPr lang="en-IN" dirty="0">
              <a:latin typeface="Times New Roman" panose="02020603050405020304" pitchFamily="18" charset="0"/>
              <a:cs typeface="Times New Roman" panose="02020603050405020304" pitchFamily="18" charset="0"/>
            </a:rPr>
            <a:t>Loss of wetlands</a:t>
          </a:r>
        </a:p>
      </dgm:t>
    </dgm:pt>
    <dgm:pt modelId="{BBFB79AB-6137-4C79-9FAA-6CE550908648}" type="parTrans" cxnId="{D1736D21-5CBD-413C-A5F9-0CA735E9FD2A}">
      <dgm:prSet/>
      <dgm:spPr/>
      <dgm:t>
        <a:bodyPr/>
        <a:lstStyle/>
        <a:p>
          <a:endParaRPr lang="en-IN"/>
        </a:p>
      </dgm:t>
    </dgm:pt>
    <dgm:pt modelId="{68F64EA7-4F9A-4B3A-90EA-B12D59E695F9}" type="sibTrans" cxnId="{D1736D21-5CBD-413C-A5F9-0CA735E9FD2A}">
      <dgm:prSet/>
      <dgm:spPr/>
      <dgm:t>
        <a:bodyPr/>
        <a:lstStyle/>
        <a:p>
          <a:endParaRPr lang="en-IN"/>
        </a:p>
      </dgm:t>
    </dgm:pt>
    <dgm:pt modelId="{7225CEE8-DBCB-426E-BE54-814D2A54753B}">
      <dgm:prSet phldrT="[Text]"/>
      <dgm:spPr/>
      <dgm:t>
        <a:bodyPr/>
        <a:lstStyle/>
        <a:p>
          <a:r>
            <a:rPr lang="en-IN" dirty="0">
              <a:latin typeface="Times New Roman" panose="02020603050405020304" pitchFamily="18" charset="0"/>
              <a:cs typeface="Times New Roman" panose="02020603050405020304" pitchFamily="18" charset="0"/>
            </a:rPr>
            <a:t>Less ground water </a:t>
          </a:r>
          <a:r>
            <a:rPr lang="en-IN" dirty="0" err="1">
              <a:latin typeface="Times New Roman" panose="02020603050405020304" pitchFamily="18" charset="0"/>
              <a:cs typeface="Times New Roman" panose="02020603050405020304" pitchFamily="18" charset="0"/>
            </a:rPr>
            <a:t>usase</a:t>
          </a:r>
          <a:r>
            <a:rPr lang="en-IN" dirty="0">
              <a:latin typeface="Times New Roman" panose="02020603050405020304" pitchFamily="18" charset="0"/>
              <a:cs typeface="Times New Roman" panose="02020603050405020304" pitchFamily="18" charset="0"/>
            </a:rPr>
            <a:t>/ recharge</a:t>
          </a:r>
        </a:p>
      </dgm:t>
    </dgm:pt>
    <dgm:pt modelId="{3F7250F2-D86B-472B-851A-B60DC8AF2473}" type="parTrans" cxnId="{6E9B10DA-7903-47B3-883C-4FC1908C86F0}">
      <dgm:prSet/>
      <dgm:spPr/>
      <dgm:t>
        <a:bodyPr/>
        <a:lstStyle/>
        <a:p>
          <a:endParaRPr lang="en-IN"/>
        </a:p>
      </dgm:t>
    </dgm:pt>
    <dgm:pt modelId="{8BB0FD34-5F92-458F-97CD-679B49795BEF}" type="sibTrans" cxnId="{6E9B10DA-7903-47B3-883C-4FC1908C86F0}">
      <dgm:prSet/>
      <dgm:spPr/>
      <dgm:t>
        <a:bodyPr/>
        <a:lstStyle/>
        <a:p>
          <a:endParaRPr lang="en-IN"/>
        </a:p>
      </dgm:t>
    </dgm:pt>
    <dgm:pt modelId="{D664C369-5F41-40D7-A692-6990A3EB2E86}">
      <dgm:prSet phldrT="[Text]"/>
      <dgm:spPr/>
      <dgm:t>
        <a:bodyPr/>
        <a:lstStyle/>
        <a:p>
          <a:r>
            <a:rPr lang="en-IN" dirty="0">
              <a:latin typeface="Times New Roman" panose="02020603050405020304" pitchFamily="18" charset="0"/>
              <a:cs typeface="Times New Roman" panose="02020603050405020304" pitchFamily="18" charset="0"/>
            </a:rPr>
            <a:t>Heavy precipitation</a:t>
          </a:r>
        </a:p>
      </dgm:t>
    </dgm:pt>
    <dgm:pt modelId="{09068FFC-97D3-4857-8A12-FB609B61A912}" type="parTrans" cxnId="{9FEA3EC4-78A0-419E-913F-357DC071BCD3}">
      <dgm:prSet/>
      <dgm:spPr/>
      <dgm:t>
        <a:bodyPr/>
        <a:lstStyle/>
        <a:p>
          <a:endParaRPr lang="en-IN"/>
        </a:p>
      </dgm:t>
    </dgm:pt>
    <dgm:pt modelId="{C5ACCBCB-C3FD-4099-9A2C-57A4BAAF4E73}" type="sibTrans" cxnId="{9FEA3EC4-78A0-419E-913F-357DC071BCD3}">
      <dgm:prSet/>
      <dgm:spPr/>
      <dgm:t>
        <a:bodyPr/>
        <a:lstStyle/>
        <a:p>
          <a:endParaRPr lang="en-IN"/>
        </a:p>
      </dgm:t>
    </dgm:pt>
    <dgm:pt modelId="{EC88E1CE-BFC7-4EA6-8AA6-7F714AACAAB2}" type="pres">
      <dgm:prSet presAssocID="{1B4DEB15-0741-4856-954B-347F61ABD145}" presName="diagram" presStyleCnt="0">
        <dgm:presLayoutVars>
          <dgm:dir/>
          <dgm:resizeHandles val="exact"/>
        </dgm:presLayoutVars>
      </dgm:prSet>
      <dgm:spPr/>
    </dgm:pt>
    <dgm:pt modelId="{629A6436-D692-4CAA-9C67-443CF6E87699}" type="pres">
      <dgm:prSet presAssocID="{4996732D-42D1-457D-9202-865B442D7B47}" presName="node" presStyleLbl="node1" presStyleIdx="0" presStyleCnt="5">
        <dgm:presLayoutVars>
          <dgm:bulletEnabled val="1"/>
        </dgm:presLayoutVars>
      </dgm:prSet>
      <dgm:spPr/>
    </dgm:pt>
    <dgm:pt modelId="{9D2DD107-3406-41D7-BC02-A0DE1A9F5A4A}" type="pres">
      <dgm:prSet presAssocID="{99254633-3A66-4E20-A89D-BAD519F37F74}" presName="sibTrans" presStyleCnt="0"/>
      <dgm:spPr/>
    </dgm:pt>
    <dgm:pt modelId="{D7F6CF8A-F062-4AB3-A267-2335636983FB}" type="pres">
      <dgm:prSet presAssocID="{17655B19-55DA-4F35-8BC0-B8C2CFFA6BB4}" presName="node" presStyleLbl="node1" presStyleIdx="1" presStyleCnt="5">
        <dgm:presLayoutVars>
          <dgm:bulletEnabled val="1"/>
        </dgm:presLayoutVars>
      </dgm:prSet>
      <dgm:spPr/>
    </dgm:pt>
    <dgm:pt modelId="{21454994-B7FA-4CF8-B939-1010B4662B2F}" type="pres">
      <dgm:prSet presAssocID="{C004D1BF-739C-47C9-B659-007C7BD18A1C}" presName="sibTrans" presStyleCnt="0"/>
      <dgm:spPr/>
    </dgm:pt>
    <dgm:pt modelId="{615C0894-A3B1-462D-80FD-E1B5B993BC24}" type="pres">
      <dgm:prSet presAssocID="{50B327E2-C928-4A10-9321-9289AD727435}" presName="node" presStyleLbl="node1" presStyleIdx="2" presStyleCnt="5">
        <dgm:presLayoutVars>
          <dgm:bulletEnabled val="1"/>
        </dgm:presLayoutVars>
      </dgm:prSet>
      <dgm:spPr/>
    </dgm:pt>
    <dgm:pt modelId="{5D1997BD-62AE-4817-83CB-16D8AFD2120D}" type="pres">
      <dgm:prSet presAssocID="{68F64EA7-4F9A-4B3A-90EA-B12D59E695F9}" presName="sibTrans" presStyleCnt="0"/>
      <dgm:spPr/>
    </dgm:pt>
    <dgm:pt modelId="{088B9E65-2F83-4EAD-A72F-247B3805C91E}" type="pres">
      <dgm:prSet presAssocID="{7225CEE8-DBCB-426E-BE54-814D2A54753B}" presName="node" presStyleLbl="node1" presStyleIdx="3" presStyleCnt="5">
        <dgm:presLayoutVars>
          <dgm:bulletEnabled val="1"/>
        </dgm:presLayoutVars>
      </dgm:prSet>
      <dgm:spPr/>
    </dgm:pt>
    <dgm:pt modelId="{5D2A670B-C2F9-4612-B512-12AB12451D03}" type="pres">
      <dgm:prSet presAssocID="{8BB0FD34-5F92-458F-97CD-679B49795BEF}" presName="sibTrans" presStyleCnt="0"/>
      <dgm:spPr/>
    </dgm:pt>
    <dgm:pt modelId="{8C3E63C1-FE24-4166-8FD6-DF96017E7F78}" type="pres">
      <dgm:prSet presAssocID="{D664C369-5F41-40D7-A692-6990A3EB2E86}" presName="node" presStyleLbl="node1" presStyleIdx="4" presStyleCnt="5">
        <dgm:presLayoutVars>
          <dgm:bulletEnabled val="1"/>
        </dgm:presLayoutVars>
      </dgm:prSet>
      <dgm:spPr/>
    </dgm:pt>
  </dgm:ptLst>
  <dgm:cxnLst>
    <dgm:cxn modelId="{4011E00A-49B1-420B-B309-490842C51EEC}" type="presOf" srcId="{7225CEE8-DBCB-426E-BE54-814D2A54753B}" destId="{088B9E65-2F83-4EAD-A72F-247B3805C91E}" srcOrd="0" destOrd="0" presId="urn:microsoft.com/office/officeart/2005/8/layout/default"/>
    <dgm:cxn modelId="{EEDC9D10-5EF8-4BC5-B245-22510DB49A38}" type="presOf" srcId="{17655B19-55DA-4F35-8BC0-B8C2CFFA6BB4}" destId="{D7F6CF8A-F062-4AB3-A267-2335636983FB}" srcOrd="0" destOrd="0" presId="urn:microsoft.com/office/officeart/2005/8/layout/default"/>
    <dgm:cxn modelId="{62B3F81A-50E5-400E-A06E-3FE45945AF9B}" type="presOf" srcId="{4996732D-42D1-457D-9202-865B442D7B47}" destId="{629A6436-D692-4CAA-9C67-443CF6E87699}" srcOrd="0" destOrd="0" presId="urn:microsoft.com/office/officeart/2005/8/layout/default"/>
    <dgm:cxn modelId="{D1736D21-5CBD-413C-A5F9-0CA735E9FD2A}" srcId="{1B4DEB15-0741-4856-954B-347F61ABD145}" destId="{50B327E2-C928-4A10-9321-9289AD727435}" srcOrd="2" destOrd="0" parTransId="{BBFB79AB-6137-4C79-9FAA-6CE550908648}" sibTransId="{68F64EA7-4F9A-4B3A-90EA-B12D59E695F9}"/>
    <dgm:cxn modelId="{20BB0230-1BD0-46A5-AB91-A74EC36DC5B5}" type="presOf" srcId="{1B4DEB15-0741-4856-954B-347F61ABD145}" destId="{EC88E1CE-BFC7-4EA6-8AA6-7F714AACAAB2}" srcOrd="0" destOrd="0" presId="urn:microsoft.com/office/officeart/2005/8/layout/default"/>
    <dgm:cxn modelId="{274E895F-75A4-4D20-A1E3-9CA323173AE3}" srcId="{1B4DEB15-0741-4856-954B-347F61ABD145}" destId="{4996732D-42D1-457D-9202-865B442D7B47}" srcOrd="0" destOrd="0" parTransId="{A04BAF43-34F9-4833-A624-6DF7D508153A}" sibTransId="{99254633-3A66-4E20-A89D-BAD519F37F74}"/>
    <dgm:cxn modelId="{BB4E1065-D92A-4EED-8568-B3440E3467C0}" type="presOf" srcId="{D664C369-5F41-40D7-A692-6990A3EB2E86}" destId="{8C3E63C1-FE24-4166-8FD6-DF96017E7F78}" srcOrd="0" destOrd="0" presId="urn:microsoft.com/office/officeart/2005/8/layout/default"/>
    <dgm:cxn modelId="{06C384BB-B4B7-462F-9445-0E13100C5C57}" srcId="{1B4DEB15-0741-4856-954B-347F61ABD145}" destId="{17655B19-55DA-4F35-8BC0-B8C2CFFA6BB4}" srcOrd="1" destOrd="0" parTransId="{1C4E6C0A-CA97-472C-8A17-0D65B7873DF8}" sibTransId="{C004D1BF-739C-47C9-B659-007C7BD18A1C}"/>
    <dgm:cxn modelId="{9FEA3EC4-78A0-419E-913F-357DC071BCD3}" srcId="{1B4DEB15-0741-4856-954B-347F61ABD145}" destId="{D664C369-5F41-40D7-A692-6990A3EB2E86}" srcOrd="4" destOrd="0" parTransId="{09068FFC-97D3-4857-8A12-FB609B61A912}" sibTransId="{C5ACCBCB-C3FD-4099-9A2C-57A4BAAF4E73}"/>
    <dgm:cxn modelId="{CAEFCDCE-719B-4AED-B383-CC0EB67023CC}" type="presOf" srcId="{50B327E2-C928-4A10-9321-9289AD727435}" destId="{615C0894-A3B1-462D-80FD-E1B5B993BC24}" srcOrd="0" destOrd="0" presId="urn:microsoft.com/office/officeart/2005/8/layout/default"/>
    <dgm:cxn modelId="{6E9B10DA-7903-47B3-883C-4FC1908C86F0}" srcId="{1B4DEB15-0741-4856-954B-347F61ABD145}" destId="{7225CEE8-DBCB-426E-BE54-814D2A54753B}" srcOrd="3" destOrd="0" parTransId="{3F7250F2-D86B-472B-851A-B60DC8AF2473}" sibTransId="{8BB0FD34-5F92-458F-97CD-679B49795BEF}"/>
    <dgm:cxn modelId="{92A1EC86-6172-4511-B309-7C940C81417F}" type="presParOf" srcId="{EC88E1CE-BFC7-4EA6-8AA6-7F714AACAAB2}" destId="{629A6436-D692-4CAA-9C67-443CF6E87699}" srcOrd="0" destOrd="0" presId="urn:microsoft.com/office/officeart/2005/8/layout/default"/>
    <dgm:cxn modelId="{5D4B774A-EACE-42C4-B0F3-057044759C50}" type="presParOf" srcId="{EC88E1CE-BFC7-4EA6-8AA6-7F714AACAAB2}" destId="{9D2DD107-3406-41D7-BC02-A0DE1A9F5A4A}" srcOrd="1" destOrd="0" presId="urn:microsoft.com/office/officeart/2005/8/layout/default"/>
    <dgm:cxn modelId="{128E49B1-5953-42B3-A214-5AAE1C5076AA}" type="presParOf" srcId="{EC88E1CE-BFC7-4EA6-8AA6-7F714AACAAB2}" destId="{D7F6CF8A-F062-4AB3-A267-2335636983FB}" srcOrd="2" destOrd="0" presId="urn:microsoft.com/office/officeart/2005/8/layout/default"/>
    <dgm:cxn modelId="{A85CEC65-D6D1-45C5-B574-D65CE7DB9151}" type="presParOf" srcId="{EC88E1CE-BFC7-4EA6-8AA6-7F714AACAAB2}" destId="{21454994-B7FA-4CF8-B939-1010B4662B2F}" srcOrd="3" destOrd="0" presId="urn:microsoft.com/office/officeart/2005/8/layout/default"/>
    <dgm:cxn modelId="{2D162EAF-B5A5-4273-8ADC-0911AB458FBA}" type="presParOf" srcId="{EC88E1CE-BFC7-4EA6-8AA6-7F714AACAAB2}" destId="{615C0894-A3B1-462D-80FD-E1B5B993BC24}" srcOrd="4" destOrd="0" presId="urn:microsoft.com/office/officeart/2005/8/layout/default"/>
    <dgm:cxn modelId="{A4E5CD8E-A44B-4F90-B7E6-FB1A93FE67BA}" type="presParOf" srcId="{EC88E1CE-BFC7-4EA6-8AA6-7F714AACAAB2}" destId="{5D1997BD-62AE-4817-83CB-16D8AFD2120D}" srcOrd="5" destOrd="0" presId="urn:microsoft.com/office/officeart/2005/8/layout/default"/>
    <dgm:cxn modelId="{E548FF35-D052-4617-9F36-441BA02CEF72}" type="presParOf" srcId="{EC88E1CE-BFC7-4EA6-8AA6-7F714AACAAB2}" destId="{088B9E65-2F83-4EAD-A72F-247B3805C91E}" srcOrd="6" destOrd="0" presId="urn:microsoft.com/office/officeart/2005/8/layout/default"/>
    <dgm:cxn modelId="{70611779-07C5-475F-ADEC-902BB732E134}" type="presParOf" srcId="{EC88E1CE-BFC7-4EA6-8AA6-7F714AACAAB2}" destId="{5D2A670B-C2F9-4612-B512-12AB12451D03}" srcOrd="7" destOrd="0" presId="urn:microsoft.com/office/officeart/2005/8/layout/default"/>
    <dgm:cxn modelId="{86678723-2AA1-417F-9AAA-2F132A38CFAC}" type="presParOf" srcId="{EC88E1CE-BFC7-4EA6-8AA6-7F714AACAAB2}" destId="{8C3E63C1-FE24-4166-8FD6-DF96017E7F7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A6436-D692-4CAA-9C67-443CF6E87699}">
      <dsp:nvSpPr>
        <dsp:cNvPr id="0" name=""/>
        <dsp:cNvSpPr/>
      </dsp:nvSpPr>
      <dsp:spPr>
        <a:xfrm>
          <a:off x="691125" y="471"/>
          <a:ext cx="2352110" cy="14112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Increase in impervious surfaces</a:t>
          </a:r>
        </a:p>
      </dsp:txBody>
      <dsp:txXfrm>
        <a:off x="691125" y="471"/>
        <a:ext cx="2352110" cy="1411266"/>
      </dsp:txXfrm>
    </dsp:sp>
    <dsp:sp modelId="{D7F6CF8A-F062-4AB3-A267-2335636983FB}">
      <dsp:nvSpPr>
        <dsp:cNvPr id="0" name=""/>
        <dsp:cNvSpPr/>
      </dsp:nvSpPr>
      <dsp:spPr>
        <a:xfrm>
          <a:off x="3278447" y="471"/>
          <a:ext cx="2352110" cy="14112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Lack of proper drainage </a:t>
          </a:r>
        </a:p>
      </dsp:txBody>
      <dsp:txXfrm>
        <a:off x="3278447" y="471"/>
        <a:ext cx="2352110" cy="1411266"/>
      </dsp:txXfrm>
    </dsp:sp>
    <dsp:sp modelId="{615C0894-A3B1-462D-80FD-E1B5B993BC24}">
      <dsp:nvSpPr>
        <dsp:cNvPr id="0" name=""/>
        <dsp:cNvSpPr/>
      </dsp:nvSpPr>
      <dsp:spPr>
        <a:xfrm>
          <a:off x="691125" y="1646949"/>
          <a:ext cx="2352110" cy="14112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Loss of wetlands</a:t>
          </a:r>
        </a:p>
      </dsp:txBody>
      <dsp:txXfrm>
        <a:off x="691125" y="1646949"/>
        <a:ext cx="2352110" cy="1411266"/>
      </dsp:txXfrm>
    </dsp:sp>
    <dsp:sp modelId="{088B9E65-2F83-4EAD-A72F-247B3805C91E}">
      <dsp:nvSpPr>
        <dsp:cNvPr id="0" name=""/>
        <dsp:cNvSpPr/>
      </dsp:nvSpPr>
      <dsp:spPr>
        <a:xfrm>
          <a:off x="3278447" y="1646949"/>
          <a:ext cx="2352110" cy="14112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Less ground water </a:t>
          </a:r>
          <a:r>
            <a:rPr lang="en-IN" sz="2900" kern="1200" dirty="0" err="1">
              <a:latin typeface="Times New Roman" panose="02020603050405020304" pitchFamily="18" charset="0"/>
              <a:cs typeface="Times New Roman" panose="02020603050405020304" pitchFamily="18" charset="0"/>
            </a:rPr>
            <a:t>usase</a:t>
          </a:r>
          <a:r>
            <a:rPr lang="en-IN" sz="2900" kern="1200" dirty="0">
              <a:latin typeface="Times New Roman" panose="02020603050405020304" pitchFamily="18" charset="0"/>
              <a:cs typeface="Times New Roman" panose="02020603050405020304" pitchFamily="18" charset="0"/>
            </a:rPr>
            <a:t>/ recharge</a:t>
          </a:r>
        </a:p>
      </dsp:txBody>
      <dsp:txXfrm>
        <a:off x="3278447" y="1646949"/>
        <a:ext cx="2352110" cy="1411266"/>
      </dsp:txXfrm>
    </dsp:sp>
    <dsp:sp modelId="{8C3E63C1-FE24-4166-8FD6-DF96017E7F78}">
      <dsp:nvSpPr>
        <dsp:cNvPr id="0" name=""/>
        <dsp:cNvSpPr/>
      </dsp:nvSpPr>
      <dsp:spPr>
        <a:xfrm>
          <a:off x="1984786" y="3293426"/>
          <a:ext cx="2352110" cy="14112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imes New Roman" panose="02020603050405020304" pitchFamily="18" charset="0"/>
              <a:cs typeface="Times New Roman" panose="02020603050405020304" pitchFamily="18" charset="0"/>
            </a:rPr>
            <a:t>Heavy precipitation</a:t>
          </a:r>
        </a:p>
      </dsp:txBody>
      <dsp:txXfrm>
        <a:off x="1984786" y="3293426"/>
        <a:ext cx="2352110" cy="14112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4284819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158963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5346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3395024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43225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2434556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2633867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214511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1197468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63019-9E35-4562-BB2C-CD3EB1FCD4AD}" type="datetimeFigureOut">
              <a:rPr lang="en-IN" smtClean="0"/>
              <a:t>24-11-2019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2857194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863019-9E35-4562-BB2C-CD3EB1FCD4AD}" type="datetimeFigureOut">
              <a:rPr lang="en-IN" smtClean="0"/>
              <a:t>24-11-2019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183160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863019-9E35-4562-BB2C-CD3EB1FCD4AD}" type="datetimeFigureOut">
              <a:rPr lang="en-IN" smtClean="0"/>
              <a:t>24-11-2019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1539451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863019-9E35-4562-BB2C-CD3EB1FCD4AD}" type="datetimeFigureOut">
              <a:rPr lang="en-IN" smtClean="0"/>
              <a:t>24-11-2019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2757290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863019-9E35-4562-BB2C-CD3EB1FCD4AD}" type="datetimeFigureOut">
              <a:rPr lang="en-IN" smtClean="0"/>
              <a:t>24-11-2019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79311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863019-9E35-4562-BB2C-CD3EB1FCD4AD}" type="datetimeFigureOut">
              <a:rPr lang="en-IN" smtClean="0"/>
              <a:t>24-11-2019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3516810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863019-9E35-4562-BB2C-CD3EB1FCD4AD}" type="datetimeFigureOut">
              <a:rPr lang="en-IN" smtClean="0"/>
              <a:t>24-11-2019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1F36B8-37FA-4753-B97A-FFC28AFB9513}" type="slidenum">
              <a:rPr lang="en-IN" smtClean="0"/>
              <a:t>‹#›</a:t>
            </a:fld>
            <a:endParaRPr lang="en-IN"/>
          </a:p>
        </p:txBody>
      </p:sp>
    </p:spTree>
    <p:extLst>
      <p:ext uri="{BB962C8B-B14F-4D97-AF65-F5344CB8AC3E}">
        <p14:creationId xmlns:p14="http://schemas.microsoft.com/office/powerpoint/2010/main" val="43736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D863019-9E35-4562-BB2C-CD3EB1FCD4AD}" type="datetimeFigureOut">
              <a:rPr lang="en-IN" smtClean="0"/>
              <a:t>24-11-2019</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F1F36B8-37FA-4753-B97A-FFC28AFB9513}" type="slidenum">
              <a:rPr lang="en-IN" smtClean="0"/>
              <a:t>‹#›</a:t>
            </a:fld>
            <a:endParaRPr lang="en-IN"/>
          </a:p>
        </p:txBody>
      </p:sp>
    </p:spTree>
    <p:extLst>
      <p:ext uri="{BB962C8B-B14F-4D97-AF65-F5344CB8AC3E}">
        <p14:creationId xmlns:p14="http://schemas.microsoft.com/office/powerpoint/2010/main" val="7043884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2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2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28.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researchgate.net/publication/228327252_Sustainable_Urban_Drainage_Systems_-_A_possible_solution_to_the_problems_of_Flash_Floods_in_New_Delhi_India" TargetMode="External"/><Relationship Id="rId3" Type="http://schemas.openxmlformats.org/officeDocument/2006/relationships/hyperlink" Target="https://www.nrdc.org/experts/anna-weber/what-urban-flooding" TargetMode="External"/><Relationship Id="rId7" Type="http://schemas.openxmlformats.org/officeDocument/2006/relationships/hyperlink" Target="https://www.hec.usace.army.mil/software/hec-hms/" TargetMode="External"/><Relationship Id="rId2" Type="http://schemas.openxmlformats.org/officeDocument/2006/relationships/hyperlink" Target="http://www.switchurbanwater.eu/outputs/pdfs/W2-2_GEN_PAP_Challenges_of_sustainable_urban_drainage_in_developing_countries.pdf" TargetMode="External"/><Relationship Id="rId1" Type="http://schemas.openxmlformats.org/officeDocument/2006/relationships/slideLayout" Target="../slideLayouts/slideLayout2.xml"/><Relationship Id="rId6" Type="http://schemas.openxmlformats.org/officeDocument/2006/relationships/hyperlink" Target="https://link.springer.com/chapter/10.1007/978-3-319-56091-5_8" TargetMode="External"/><Relationship Id="rId5" Type="http://schemas.openxmlformats.org/officeDocument/2006/relationships/hyperlink" Target="https://cdr.umd.edu/sites/cdr.umd.edu/files/resource_documents/COMPRESSEDurban-flooding-report-online-compressed-0319.pdf" TargetMode="External"/><Relationship Id="rId10" Type="http://schemas.openxmlformats.org/officeDocument/2006/relationships/hyperlink" Target="https://www.researchgate.net/publication/326441140_Urban_Floods_in_India" TargetMode="External"/><Relationship Id="rId4" Type="http://schemas.openxmlformats.org/officeDocument/2006/relationships/hyperlink" Target="https://www.tandfonline.com/doi/full/10.1080/15730620701464224" TargetMode="External"/><Relationship Id="rId9" Type="http://schemas.openxmlformats.org/officeDocument/2006/relationships/hyperlink" Target="https://iwaponline.com/wst/article/72/2/165/14899/Urban-drainage-system-planning-and-design" TargetMode="Externa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5030-89A1-40DC-A60B-CC6301936B08}"/>
              </a:ext>
            </a:extLst>
          </p:cNvPr>
          <p:cNvSpPr>
            <a:spLocks noGrp="1"/>
          </p:cNvSpPr>
          <p:nvPr>
            <p:ph type="ctrTitle"/>
          </p:nvPr>
        </p:nvSpPr>
        <p:spPr>
          <a:xfrm>
            <a:off x="1507067" y="1290221"/>
            <a:ext cx="8531441" cy="1808085"/>
          </a:xfrm>
        </p:spPr>
        <p:txBody>
          <a:bodyPr/>
          <a:lstStyle/>
          <a:p>
            <a:pPr algn="ctr"/>
            <a:br>
              <a:rPr lang="en-IN" dirty="0"/>
            </a:br>
            <a:r>
              <a:rPr lang="en-IN" sz="4800" b="1" dirty="0">
                <a:latin typeface="Times New Roman" panose="02020603050405020304" pitchFamily="18" charset="0"/>
                <a:cs typeface="Times New Roman" panose="02020603050405020304" pitchFamily="18" charset="0"/>
              </a:rPr>
              <a:t>Study of Adequacy of Drainage in Urban Areas </a:t>
            </a:r>
            <a:endParaRPr lang="en-IN" sz="4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4A7B261-2062-4F9D-8761-FFCF88762F4F}"/>
              </a:ext>
            </a:extLst>
          </p:cNvPr>
          <p:cNvSpPr>
            <a:spLocks noGrp="1"/>
          </p:cNvSpPr>
          <p:nvPr>
            <p:ph type="subTitle" idx="1"/>
          </p:nvPr>
        </p:nvSpPr>
        <p:spPr>
          <a:xfrm>
            <a:off x="1249614" y="3978038"/>
            <a:ext cx="7805610" cy="1879847"/>
          </a:xfrm>
        </p:spPr>
        <p:txBody>
          <a:bodyPr/>
          <a:lstStyle/>
          <a:p>
            <a:r>
              <a:rPr lang="en-IN" sz="1600" b="1" dirty="0">
                <a:solidFill>
                  <a:schemeClr val="tx1">
                    <a:lumMod val="75000"/>
                    <a:lumOff val="25000"/>
                  </a:schemeClr>
                </a:solidFill>
                <a:latin typeface="Times New Roman" panose="02020603050405020304" pitchFamily="18" charset="0"/>
                <a:cs typeface="Times New Roman" panose="02020603050405020304" pitchFamily="18" charset="0"/>
              </a:rPr>
              <a:t>Supervisor:</a:t>
            </a:r>
            <a:br>
              <a:rPr lang="en-IN" b="1" dirty="0">
                <a:solidFill>
                  <a:schemeClr val="tx1">
                    <a:lumMod val="75000"/>
                    <a:lumOff val="25000"/>
                  </a:schemeClr>
                </a:solidFill>
                <a:latin typeface="Times New Roman" panose="02020603050405020304" pitchFamily="18" charset="0"/>
                <a:cs typeface="Times New Roman" panose="02020603050405020304" pitchFamily="18" charset="0"/>
              </a:rPr>
            </a:br>
            <a:r>
              <a:rPr lang="en-IN" b="1" dirty="0" err="1">
                <a:solidFill>
                  <a:schemeClr val="tx1">
                    <a:lumMod val="75000"/>
                    <a:lumOff val="25000"/>
                  </a:schemeClr>
                </a:solidFill>
                <a:latin typeface="Times New Roman" panose="02020603050405020304" pitchFamily="18" charset="0"/>
                <a:cs typeface="Times New Roman" panose="02020603050405020304" pitchFamily="18" charset="0"/>
              </a:rPr>
              <a:t>Dr.</a:t>
            </a:r>
            <a:r>
              <a:rPr lang="en-IN" b="1" dirty="0">
                <a:solidFill>
                  <a:schemeClr val="tx1">
                    <a:lumMod val="75000"/>
                    <a:lumOff val="25000"/>
                  </a:schemeClr>
                </a:solidFill>
                <a:latin typeface="Times New Roman" panose="02020603050405020304" pitchFamily="18" charset="0"/>
                <a:cs typeface="Times New Roman" panose="02020603050405020304" pitchFamily="18" charset="0"/>
              </a:rPr>
              <a:t> A.K. </a:t>
            </a:r>
            <a:r>
              <a:rPr lang="en-IN" b="1" dirty="0" err="1">
                <a:solidFill>
                  <a:schemeClr val="tx1">
                    <a:lumMod val="75000"/>
                    <a:lumOff val="25000"/>
                  </a:schemeClr>
                </a:solidFill>
                <a:latin typeface="Times New Roman" panose="02020603050405020304" pitchFamily="18" charset="0"/>
                <a:cs typeface="Times New Roman" panose="02020603050405020304" pitchFamily="18" charset="0"/>
              </a:rPr>
              <a:t>Keshari</a:t>
            </a:r>
            <a:br>
              <a:rPr lang="en-IN" b="1" dirty="0">
                <a:solidFill>
                  <a:schemeClr val="tx1">
                    <a:lumMod val="75000"/>
                    <a:lumOff val="25000"/>
                  </a:schemeClr>
                </a:solidFill>
                <a:latin typeface="Times New Roman" panose="02020603050405020304" pitchFamily="18" charset="0"/>
                <a:cs typeface="Times New Roman" panose="02020603050405020304" pitchFamily="18" charset="0"/>
              </a:rPr>
            </a:br>
            <a:r>
              <a:rPr lang="en-IN" sz="1600" b="1" dirty="0">
                <a:solidFill>
                  <a:schemeClr val="tx1">
                    <a:lumMod val="75000"/>
                    <a:lumOff val="25000"/>
                  </a:schemeClr>
                </a:solidFill>
                <a:latin typeface="Times New Roman" panose="02020603050405020304" pitchFamily="18" charset="0"/>
              </a:rPr>
              <a:t>Indian Institute of Technology, Delhi</a:t>
            </a:r>
          </a:p>
          <a:p>
            <a:endParaRPr lang="en-IN" sz="1600" b="1" dirty="0">
              <a:solidFill>
                <a:schemeClr val="tx1">
                  <a:lumMod val="75000"/>
                  <a:lumOff val="25000"/>
                </a:schemeClr>
              </a:solidFill>
              <a:latin typeface="Times New Roman" panose="02020603050405020304" pitchFamily="18" charset="0"/>
            </a:endParaRPr>
          </a:p>
          <a:p>
            <a:r>
              <a:rPr lang="en-IN" sz="1600" b="1" dirty="0">
                <a:solidFill>
                  <a:schemeClr val="tx1">
                    <a:lumMod val="75000"/>
                    <a:lumOff val="25000"/>
                  </a:schemeClr>
                </a:solidFill>
                <a:latin typeface="Times New Roman" panose="02020603050405020304" pitchFamily="18" charset="0"/>
              </a:rPr>
              <a:t>Presented by: </a:t>
            </a:r>
            <a:br>
              <a:rPr lang="en-IN" sz="1600" b="1" dirty="0">
                <a:solidFill>
                  <a:schemeClr val="tx1">
                    <a:lumMod val="75000"/>
                    <a:lumOff val="25000"/>
                  </a:schemeClr>
                </a:solidFill>
                <a:latin typeface="Times New Roman" panose="02020603050405020304" pitchFamily="18" charset="0"/>
              </a:rPr>
            </a:br>
            <a:r>
              <a:rPr lang="en-IN" sz="1600" b="1" dirty="0">
                <a:solidFill>
                  <a:schemeClr val="tx1">
                    <a:lumMod val="75000"/>
                    <a:lumOff val="25000"/>
                  </a:schemeClr>
                </a:solidFill>
                <a:latin typeface="Times New Roman" panose="02020603050405020304" pitchFamily="18" charset="0"/>
              </a:rPr>
              <a:t>Mukul Anand</a:t>
            </a:r>
          </a:p>
          <a:p>
            <a:endParaRPr lang="en-IN" b="1" dirty="0">
              <a:solidFill>
                <a:schemeClr val="tx1">
                  <a:lumMod val="75000"/>
                  <a:lumOff val="25000"/>
                </a:schemeClr>
              </a:solidFill>
              <a:latin typeface="Times New Roman" panose="02020603050405020304" pitchFamily="18" charset="0"/>
            </a:endParaRPr>
          </a:p>
          <a:p>
            <a:endParaRPr lang="en-IN" b="1" dirty="0">
              <a:solidFill>
                <a:schemeClr val="tx1">
                  <a:lumMod val="75000"/>
                  <a:lumOff val="25000"/>
                </a:schemeClr>
              </a:solidFill>
              <a:latin typeface="Times New Roman" panose="02020603050405020304" pitchFamily="18" charset="0"/>
            </a:endParaRPr>
          </a:p>
        </p:txBody>
      </p:sp>
      <p:pic>
        <p:nvPicPr>
          <p:cNvPr id="2050" name="Picture 2" descr="Image result for IITD png&quot;">
            <a:extLst>
              <a:ext uri="{FF2B5EF4-FFF2-40B4-BE49-F238E27FC236}">
                <a16:creationId xmlns:a16="http://schemas.microsoft.com/office/drawing/2014/main" id="{A4BF206D-074E-4876-AC60-6B63DD705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79" y="304800"/>
            <a:ext cx="1628820" cy="163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1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31F781-7FE6-44DF-B614-1C719778E819}"/>
              </a:ext>
            </a:extLst>
          </p:cNvPr>
          <p:cNvPicPr/>
          <p:nvPr/>
        </p:nvPicPr>
        <p:blipFill>
          <a:blip r:embed="rId2">
            <a:extLst>
              <a:ext uri="{28A0092B-C50C-407E-A947-70E740481C1C}">
                <a14:useLocalDpi xmlns:a14="http://schemas.microsoft.com/office/drawing/2010/main" val="0"/>
              </a:ext>
            </a:extLst>
          </a:blip>
          <a:stretch>
            <a:fillRect/>
          </a:stretch>
        </p:blipFill>
        <p:spPr>
          <a:xfrm>
            <a:off x="977270" y="2270946"/>
            <a:ext cx="1446334" cy="1741589"/>
          </a:xfrm>
          <a:prstGeom prst="rect">
            <a:avLst/>
          </a:prstGeom>
        </p:spPr>
      </p:pic>
      <p:pic>
        <p:nvPicPr>
          <p:cNvPr id="8" name="Picture 7">
            <a:extLst>
              <a:ext uri="{FF2B5EF4-FFF2-40B4-BE49-F238E27FC236}">
                <a16:creationId xmlns:a16="http://schemas.microsoft.com/office/drawing/2014/main" id="{37D1862C-AAAF-43A6-B311-65008FA4E9A8}"/>
              </a:ext>
            </a:extLst>
          </p:cNvPr>
          <p:cNvPicPr/>
          <p:nvPr/>
        </p:nvPicPr>
        <p:blipFill>
          <a:blip r:embed="rId3">
            <a:extLst>
              <a:ext uri="{28A0092B-C50C-407E-A947-70E740481C1C}">
                <a14:useLocalDpi xmlns:a14="http://schemas.microsoft.com/office/drawing/2010/main" val="0"/>
              </a:ext>
            </a:extLst>
          </a:blip>
          <a:stretch>
            <a:fillRect/>
          </a:stretch>
        </p:blipFill>
        <p:spPr>
          <a:xfrm>
            <a:off x="2524040" y="2270946"/>
            <a:ext cx="1577444" cy="1741589"/>
          </a:xfrm>
          <a:prstGeom prst="rect">
            <a:avLst/>
          </a:prstGeom>
        </p:spPr>
      </p:pic>
      <p:pic>
        <p:nvPicPr>
          <p:cNvPr id="9" name="Picture 8">
            <a:extLst>
              <a:ext uri="{FF2B5EF4-FFF2-40B4-BE49-F238E27FC236}">
                <a16:creationId xmlns:a16="http://schemas.microsoft.com/office/drawing/2014/main" id="{D9EB8B3C-95D8-4070-9B60-890E7B447F8D}"/>
              </a:ext>
            </a:extLst>
          </p:cNvPr>
          <p:cNvPicPr/>
          <p:nvPr/>
        </p:nvPicPr>
        <p:blipFill>
          <a:blip r:embed="rId4">
            <a:extLst>
              <a:ext uri="{28A0092B-C50C-407E-A947-70E740481C1C}">
                <a14:useLocalDpi xmlns:a14="http://schemas.microsoft.com/office/drawing/2010/main" val="0"/>
              </a:ext>
            </a:extLst>
          </a:blip>
          <a:stretch>
            <a:fillRect/>
          </a:stretch>
        </p:blipFill>
        <p:spPr>
          <a:xfrm>
            <a:off x="4270804" y="2270946"/>
            <a:ext cx="1331650" cy="1741589"/>
          </a:xfrm>
          <a:prstGeom prst="rect">
            <a:avLst/>
          </a:prstGeom>
        </p:spPr>
      </p:pic>
      <p:sp>
        <p:nvSpPr>
          <p:cNvPr id="12" name="Title 11">
            <a:extLst>
              <a:ext uri="{FF2B5EF4-FFF2-40B4-BE49-F238E27FC236}">
                <a16:creationId xmlns:a16="http://schemas.microsoft.com/office/drawing/2014/main" id="{61590C57-3542-459D-8250-EF3E0FDDCB5F}"/>
              </a:ext>
            </a:extLst>
          </p:cNvPr>
          <p:cNvSpPr>
            <a:spLocks noGrp="1"/>
          </p:cNvSpPr>
          <p:nvPr>
            <p:ph type="title"/>
          </p:nvPr>
        </p:nvSpPr>
        <p:spPr>
          <a:xfrm>
            <a:off x="677334" y="609600"/>
            <a:ext cx="5821120" cy="5603314"/>
          </a:xfrm>
        </p:spPr>
        <p:txBody>
          <a:bodyPr>
            <a:normAutofit/>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3 design storms whose timeseries are names as TS1, TS2 and T3 which are 3 inch-6 hour, 3 inch-4 hour and 3 inch-8 hour storms respectively.</a:t>
            </a:r>
            <a:br>
              <a:rPr lang="en-IN"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2455E18-167F-4958-916A-3A98DA03A43B}"/>
              </a:ext>
            </a:extLst>
          </p:cNvPr>
          <p:cNvSpPr txBox="1"/>
          <p:nvPr/>
        </p:nvSpPr>
        <p:spPr>
          <a:xfrm>
            <a:off x="977270" y="1624615"/>
            <a:ext cx="1446334" cy="646331"/>
          </a:xfrm>
          <a:prstGeom prst="rect">
            <a:avLst/>
          </a:prstGeom>
          <a:noFill/>
        </p:spPr>
        <p:txBody>
          <a:bodyPr wrap="square" rtlCol="0">
            <a:spAutoFit/>
          </a:bodyPr>
          <a:lstStyle/>
          <a:p>
            <a:r>
              <a:rPr lang="en-IN" sz="1200" dirty="0"/>
              <a:t>Timeseries of TS1 for a storm of 3 inch-6 hour storm</a:t>
            </a:r>
          </a:p>
        </p:txBody>
      </p:sp>
      <p:sp>
        <p:nvSpPr>
          <p:cNvPr id="25" name="TextBox 24">
            <a:extLst>
              <a:ext uri="{FF2B5EF4-FFF2-40B4-BE49-F238E27FC236}">
                <a16:creationId xmlns:a16="http://schemas.microsoft.com/office/drawing/2014/main" id="{7AE49F4D-5C34-4FD5-B8A4-94929CDC30C0}"/>
              </a:ext>
            </a:extLst>
          </p:cNvPr>
          <p:cNvSpPr txBox="1"/>
          <p:nvPr/>
        </p:nvSpPr>
        <p:spPr>
          <a:xfrm>
            <a:off x="2439688" y="1624615"/>
            <a:ext cx="1661796" cy="646331"/>
          </a:xfrm>
          <a:prstGeom prst="rect">
            <a:avLst/>
          </a:prstGeom>
          <a:noFill/>
        </p:spPr>
        <p:txBody>
          <a:bodyPr wrap="square" rtlCol="0">
            <a:spAutoFit/>
          </a:bodyPr>
          <a:lstStyle/>
          <a:p>
            <a:r>
              <a:rPr lang="en-IN" sz="1200" dirty="0"/>
              <a:t>Timeseries of TS2 for a storm of 3 inch-4 hour storm.</a:t>
            </a:r>
          </a:p>
        </p:txBody>
      </p:sp>
      <p:sp>
        <p:nvSpPr>
          <p:cNvPr id="26" name="TextBox 25">
            <a:extLst>
              <a:ext uri="{FF2B5EF4-FFF2-40B4-BE49-F238E27FC236}">
                <a16:creationId xmlns:a16="http://schemas.microsoft.com/office/drawing/2014/main" id="{9777989B-D0EC-43F4-A5AA-7E7DA1870C25}"/>
              </a:ext>
            </a:extLst>
          </p:cNvPr>
          <p:cNvSpPr txBox="1"/>
          <p:nvPr/>
        </p:nvSpPr>
        <p:spPr>
          <a:xfrm>
            <a:off x="4185837" y="1624615"/>
            <a:ext cx="1416618" cy="646331"/>
          </a:xfrm>
          <a:prstGeom prst="rect">
            <a:avLst/>
          </a:prstGeom>
          <a:noFill/>
        </p:spPr>
        <p:txBody>
          <a:bodyPr wrap="square" rtlCol="0">
            <a:spAutoFit/>
          </a:bodyPr>
          <a:lstStyle/>
          <a:p>
            <a:r>
              <a:rPr lang="en-IN" sz="1200" dirty="0"/>
              <a:t>Timeseries of TS1 for a storm of 3 inch-8 hour storm</a:t>
            </a:r>
          </a:p>
        </p:txBody>
      </p:sp>
      <p:pic>
        <p:nvPicPr>
          <p:cNvPr id="40" name="Picture 39">
            <a:extLst>
              <a:ext uri="{FF2B5EF4-FFF2-40B4-BE49-F238E27FC236}">
                <a16:creationId xmlns:a16="http://schemas.microsoft.com/office/drawing/2014/main" id="{2CF3CA9A-FB88-4942-95F9-471F058BE30D}"/>
              </a:ext>
            </a:extLst>
          </p:cNvPr>
          <p:cNvPicPr/>
          <p:nvPr/>
        </p:nvPicPr>
        <p:blipFill>
          <a:blip r:embed="rId5"/>
          <a:stretch>
            <a:fillRect/>
          </a:stretch>
        </p:blipFill>
        <p:spPr>
          <a:xfrm>
            <a:off x="6683214" y="622179"/>
            <a:ext cx="3606006" cy="1525480"/>
          </a:xfrm>
          <a:prstGeom prst="rect">
            <a:avLst/>
          </a:prstGeom>
        </p:spPr>
      </p:pic>
      <p:pic>
        <p:nvPicPr>
          <p:cNvPr id="41" name="Picture 40">
            <a:extLst>
              <a:ext uri="{FF2B5EF4-FFF2-40B4-BE49-F238E27FC236}">
                <a16:creationId xmlns:a16="http://schemas.microsoft.com/office/drawing/2014/main" id="{D4765656-0E41-406D-8F8D-62264B0B6A65}"/>
              </a:ext>
            </a:extLst>
          </p:cNvPr>
          <p:cNvPicPr/>
          <p:nvPr/>
        </p:nvPicPr>
        <p:blipFill>
          <a:blip r:embed="rId6"/>
          <a:stretch>
            <a:fillRect/>
          </a:stretch>
        </p:blipFill>
        <p:spPr>
          <a:xfrm>
            <a:off x="6683215" y="2539014"/>
            <a:ext cx="3606006" cy="1393794"/>
          </a:xfrm>
          <a:prstGeom prst="rect">
            <a:avLst/>
          </a:prstGeom>
        </p:spPr>
      </p:pic>
      <p:pic>
        <p:nvPicPr>
          <p:cNvPr id="42" name="Picture 41">
            <a:extLst>
              <a:ext uri="{FF2B5EF4-FFF2-40B4-BE49-F238E27FC236}">
                <a16:creationId xmlns:a16="http://schemas.microsoft.com/office/drawing/2014/main" id="{9ABF4EF5-157B-439F-BCED-042F64AB44DB}"/>
              </a:ext>
            </a:extLst>
          </p:cNvPr>
          <p:cNvPicPr/>
          <p:nvPr/>
        </p:nvPicPr>
        <p:blipFill>
          <a:blip r:embed="rId7"/>
          <a:stretch>
            <a:fillRect/>
          </a:stretch>
        </p:blipFill>
        <p:spPr>
          <a:xfrm>
            <a:off x="6683215" y="4422559"/>
            <a:ext cx="3606006" cy="1225118"/>
          </a:xfrm>
          <a:prstGeom prst="rect">
            <a:avLst/>
          </a:prstGeom>
        </p:spPr>
      </p:pic>
    </p:spTree>
    <p:extLst>
      <p:ext uri="{BB962C8B-B14F-4D97-AF65-F5344CB8AC3E}">
        <p14:creationId xmlns:p14="http://schemas.microsoft.com/office/powerpoint/2010/main" val="107401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B3F6FE-4544-4E6D-963E-C34ED725C38E}"/>
              </a:ext>
            </a:extLst>
          </p:cNvPr>
          <p:cNvSpPr>
            <a:spLocks noGrp="1"/>
          </p:cNvSpPr>
          <p:nvPr>
            <p:ph type="title"/>
          </p:nvPr>
        </p:nvSpPr>
        <p:spPr>
          <a:xfrm>
            <a:off x="677334" y="443180"/>
            <a:ext cx="3475566" cy="615946"/>
          </a:xfrm>
        </p:spPr>
        <p:txBody>
          <a:bodyPr/>
          <a:lstStyle/>
          <a:p>
            <a:r>
              <a:rPr lang="en-IN" dirty="0">
                <a:latin typeface="Times New Roman" panose="02020603050405020304" pitchFamily="18" charset="0"/>
                <a:cs typeface="Times New Roman" panose="02020603050405020304" pitchFamily="18" charset="0"/>
              </a:rPr>
              <a:t>Running The Analysis</a:t>
            </a:r>
          </a:p>
        </p:txBody>
      </p:sp>
      <p:pic>
        <p:nvPicPr>
          <p:cNvPr id="7" name="Content Placeholder 6">
            <a:extLst>
              <a:ext uri="{FF2B5EF4-FFF2-40B4-BE49-F238E27FC236}">
                <a16:creationId xmlns:a16="http://schemas.microsoft.com/office/drawing/2014/main" id="{959A0079-41E2-4227-B06B-3259EA9CF3C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77334" y="2227528"/>
            <a:ext cx="4295775" cy="3957370"/>
          </a:xfrm>
          <a:prstGeom prst="rect">
            <a:avLst/>
          </a:prstGeom>
        </p:spPr>
      </p:pic>
      <p:sp>
        <p:nvSpPr>
          <p:cNvPr id="9" name="Text Placeholder 8">
            <a:extLst>
              <a:ext uri="{FF2B5EF4-FFF2-40B4-BE49-F238E27FC236}">
                <a16:creationId xmlns:a16="http://schemas.microsoft.com/office/drawing/2014/main" id="{C1C83FAF-B25C-4037-9035-2F346C7F03B2}"/>
              </a:ext>
            </a:extLst>
          </p:cNvPr>
          <p:cNvSpPr>
            <a:spLocks noGrp="1"/>
          </p:cNvSpPr>
          <p:nvPr>
            <p:ph type="body" sz="half" idx="2"/>
          </p:nvPr>
        </p:nvSpPr>
        <p:spPr>
          <a:xfrm>
            <a:off x="677333" y="1248044"/>
            <a:ext cx="9620763" cy="527490"/>
          </a:xfrm>
        </p:spPr>
        <p:txBody>
          <a:bodyPr>
            <a:normAutofit/>
          </a:bodyPr>
          <a:lstStyle/>
          <a:p>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We will use Green-</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Ampt</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and Modified Green-</a:t>
            </a:r>
            <a:r>
              <a:rPr lang="en-IN" sz="1600" dirty="0" err="1">
                <a:solidFill>
                  <a:schemeClr val="tx1">
                    <a:lumMod val="85000"/>
                    <a:lumOff val="15000"/>
                  </a:schemeClr>
                </a:solidFill>
                <a:latin typeface="Times New Roman" panose="02020603050405020304" pitchFamily="18" charset="0"/>
                <a:cs typeface="Times New Roman" panose="02020603050405020304" pitchFamily="18" charset="0"/>
              </a:rPr>
              <a:t>Ampt</a:t>
            </a:r>
            <a:r>
              <a:rPr lang="en-IN" sz="1600" dirty="0">
                <a:solidFill>
                  <a:schemeClr val="tx1">
                    <a:lumMod val="85000"/>
                    <a:lumOff val="15000"/>
                  </a:schemeClr>
                </a:solidFill>
                <a:latin typeface="Times New Roman" panose="02020603050405020304" pitchFamily="18" charset="0"/>
                <a:cs typeface="Times New Roman" panose="02020603050405020304" pitchFamily="18" charset="0"/>
              </a:rPr>
              <a:t> Infiltration model for running the Analysis.</a:t>
            </a:r>
          </a:p>
        </p:txBody>
      </p:sp>
      <p:pic>
        <p:nvPicPr>
          <p:cNvPr id="8" name="Content Placeholder 7">
            <a:extLst>
              <a:ext uri="{FF2B5EF4-FFF2-40B4-BE49-F238E27FC236}">
                <a16:creationId xmlns:a16="http://schemas.microsoft.com/office/drawing/2014/main" id="{E71D71AB-C7A5-40CF-B467-598FE465EE80}"/>
              </a:ext>
            </a:extLst>
          </p:cNvPr>
          <p:cNvPicPr>
            <a:picLocks noGrp="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5520270" y="2227528"/>
            <a:ext cx="4452405" cy="3957370"/>
          </a:xfrm>
          <a:prstGeom prst="rect">
            <a:avLst/>
          </a:prstGeom>
        </p:spPr>
      </p:pic>
    </p:spTree>
    <p:extLst>
      <p:ext uri="{BB962C8B-B14F-4D97-AF65-F5344CB8AC3E}">
        <p14:creationId xmlns:p14="http://schemas.microsoft.com/office/powerpoint/2010/main" val="252629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A208-423D-4D7A-9C73-7A886B5A53B7}"/>
              </a:ext>
            </a:extLst>
          </p:cNvPr>
          <p:cNvSpPr>
            <a:spLocks noGrp="1"/>
          </p:cNvSpPr>
          <p:nvPr>
            <p:ph type="title"/>
          </p:nvPr>
        </p:nvSpPr>
        <p:spPr>
          <a:xfrm>
            <a:off x="677334" y="609600"/>
            <a:ext cx="7081749" cy="375821"/>
          </a:xfrm>
        </p:spPr>
        <p:txBody>
          <a:bodyPr>
            <a:normAutofit/>
          </a:bodyPr>
          <a:lstStyle/>
          <a:p>
            <a:r>
              <a:rPr lang="en-IN" sz="1800" dirty="0"/>
              <a:t>Results with Green-</a:t>
            </a:r>
            <a:r>
              <a:rPr lang="en-IN" sz="1800" dirty="0" err="1"/>
              <a:t>Ampt</a:t>
            </a:r>
            <a:r>
              <a:rPr lang="en-IN" sz="1800" dirty="0"/>
              <a:t> infiltration Model and TS1</a:t>
            </a:r>
          </a:p>
        </p:txBody>
      </p:sp>
      <p:pic>
        <p:nvPicPr>
          <p:cNvPr id="25" name="Green-Ampt_TS1">
            <a:hlinkClick r:id="" action="ppaction://media"/>
            <a:extLst>
              <a:ext uri="{FF2B5EF4-FFF2-40B4-BE49-F238E27FC236}">
                <a16:creationId xmlns:a16="http://schemas.microsoft.com/office/drawing/2014/main" id="{3A11A5AD-8878-4B33-997A-82B2CF36770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745723" y="968422"/>
            <a:ext cx="8540319" cy="3727865"/>
          </a:xfrm>
        </p:spPr>
      </p:pic>
      <p:pic>
        <p:nvPicPr>
          <p:cNvPr id="26" name="Picture 25">
            <a:extLst>
              <a:ext uri="{FF2B5EF4-FFF2-40B4-BE49-F238E27FC236}">
                <a16:creationId xmlns:a16="http://schemas.microsoft.com/office/drawing/2014/main" id="{0F5E3461-B2FF-4554-88D6-1B272BE00FD4}"/>
              </a:ext>
            </a:extLst>
          </p:cNvPr>
          <p:cNvPicPr/>
          <p:nvPr/>
        </p:nvPicPr>
        <p:blipFill>
          <a:blip r:embed="rId5"/>
          <a:stretch>
            <a:fillRect/>
          </a:stretch>
        </p:blipFill>
        <p:spPr>
          <a:xfrm>
            <a:off x="745724" y="5408770"/>
            <a:ext cx="7369694" cy="961616"/>
          </a:xfrm>
          <a:prstGeom prst="rect">
            <a:avLst/>
          </a:prstGeom>
        </p:spPr>
      </p:pic>
      <p:sp>
        <p:nvSpPr>
          <p:cNvPr id="27" name="TextBox 26">
            <a:extLst>
              <a:ext uri="{FF2B5EF4-FFF2-40B4-BE49-F238E27FC236}">
                <a16:creationId xmlns:a16="http://schemas.microsoft.com/office/drawing/2014/main" id="{1A90307A-BCC9-484A-90C6-0A9057AC3817}"/>
              </a:ext>
            </a:extLst>
          </p:cNvPr>
          <p:cNvSpPr txBox="1"/>
          <p:nvPr/>
        </p:nvSpPr>
        <p:spPr>
          <a:xfrm>
            <a:off x="745724" y="5039438"/>
            <a:ext cx="4998128" cy="369332"/>
          </a:xfrm>
          <a:prstGeom prst="rect">
            <a:avLst/>
          </a:prstGeom>
          <a:noFill/>
        </p:spPr>
        <p:txBody>
          <a:bodyPr wrap="square" rtlCol="0">
            <a:spAutoFit/>
          </a:bodyPr>
          <a:lstStyle/>
          <a:p>
            <a:r>
              <a:rPr lang="en-IN" dirty="0"/>
              <a:t>Summary result of node flooding</a:t>
            </a:r>
          </a:p>
        </p:txBody>
      </p:sp>
    </p:spTree>
    <p:extLst>
      <p:ext uri="{BB962C8B-B14F-4D97-AF65-F5344CB8AC3E}">
        <p14:creationId xmlns:p14="http://schemas.microsoft.com/office/powerpoint/2010/main" val="12543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5"/>
                </p:tgtEl>
              </p:cMediaNode>
            </p:video>
            <p:seq concurrent="1" nextAc="seek">
              <p:cTn id="8" restart="whenNotActive" fill="hold" evtFilter="cancelBubble" nodeType="interactiveSeq">
                <p:stCondLst>
                  <p:cond evt="onClick" delay="0">
                    <p:tgtEl>
                      <p:spTgt spid="2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5"/>
                                        </p:tgtEl>
                                      </p:cBhvr>
                                    </p:cmd>
                                  </p:childTnLst>
                                </p:cTn>
                              </p:par>
                            </p:childTnLst>
                          </p:cTn>
                        </p:par>
                      </p:childTnLst>
                    </p:cTn>
                  </p:par>
                </p:childTnLst>
              </p:cTn>
              <p:nextCondLst>
                <p:cond evt="onClick" delay="0">
                  <p:tgtEl>
                    <p:spTgt spid="2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91FAB9-D348-4CFD-BC0F-E5272DBB2170}"/>
              </a:ext>
            </a:extLst>
          </p:cNvPr>
          <p:cNvSpPr>
            <a:spLocks noGrp="1"/>
          </p:cNvSpPr>
          <p:nvPr>
            <p:ph type="title"/>
          </p:nvPr>
        </p:nvSpPr>
        <p:spPr>
          <a:xfrm>
            <a:off x="677334" y="609600"/>
            <a:ext cx="6504701" cy="349188"/>
          </a:xfrm>
        </p:spPr>
        <p:txBody>
          <a:bodyPr>
            <a:normAutofit fontScale="90000"/>
          </a:bodyPr>
          <a:lstStyle/>
          <a:p>
            <a:r>
              <a:rPr lang="en-IN" sz="1800" dirty="0"/>
              <a:t>Results with Green-</a:t>
            </a:r>
            <a:r>
              <a:rPr lang="en-IN" sz="1800" dirty="0" err="1"/>
              <a:t>Ampt</a:t>
            </a:r>
            <a:r>
              <a:rPr lang="en-IN" sz="1800" dirty="0"/>
              <a:t> infiltration Model and TS2</a:t>
            </a:r>
          </a:p>
        </p:txBody>
      </p:sp>
      <p:pic>
        <p:nvPicPr>
          <p:cNvPr id="7" name="Green-Ampt_TS2">
            <a:hlinkClick r:id="" action="ppaction://media"/>
            <a:extLst>
              <a:ext uri="{FF2B5EF4-FFF2-40B4-BE49-F238E27FC236}">
                <a16:creationId xmlns:a16="http://schemas.microsoft.com/office/drawing/2014/main" id="{A5535A88-C765-4FD2-9196-60565D066DE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7418" y="930159"/>
            <a:ext cx="8807199" cy="3934804"/>
          </a:xfrm>
        </p:spPr>
      </p:pic>
      <p:pic>
        <p:nvPicPr>
          <p:cNvPr id="8" name="Picture 7">
            <a:extLst>
              <a:ext uri="{FF2B5EF4-FFF2-40B4-BE49-F238E27FC236}">
                <a16:creationId xmlns:a16="http://schemas.microsoft.com/office/drawing/2014/main" id="{3AD52DEC-6116-4AFF-A40B-288D1120A6D4}"/>
              </a:ext>
            </a:extLst>
          </p:cNvPr>
          <p:cNvPicPr/>
          <p:nvPr/>
        </p:nvPicPr>
        <p:blipFill>
          <a:blip r:embed="rId5"/>
          <a:stretch>
            <a:fillRect/>
          </a:stretch>
        </p:blipFill>
        <p:spPr>
          <a:xfrm>
            <a:off x="677334" y="5743851"/>
            <a:ext cx="7969516" cy="822073"/>
          </a:xfrm>
          <a:prstGeom prst="rect">
            <a:avLst/>
          </a:prstGeom>
        </p:spPr>
      </p:pic>
      <p:sp>
        <p:nvSpPr>
          <p:cNvPr id="11" name="TextBox 10">
            <a:extLst>
              <a:ext uri="{FF2B5EF4-FFF2-40B4-BE49-F238E27FC236}">
                <a16:creationId xmlns:a16="http://schemas.microsoft.com/office/drawing/2014/main" id="{8C22C28C-058E-4F62-989E-000BBA2BD8E7}"/>
              </a:ext>
            </a:extLst>
          </p:cNvPr>
          <p:cNvSpPr txBox="1"/>
          <p:nvPr/>
        </p:nvSpPr>
        <p:spPr>
          <a:xfrm>
            <a:off x="677334" y="5362114"/>
            <a:ext cx="4951109" cy="369332"/>
          </a:xfrm>
          <a:prstGeom prst="rect">
            <a:avLst/>
          </a:prstGeom>
          <a:noFill/>
        </p:spPr>
        <p:txBody>
          <a:bodyPr wrap="square" rtlCol="0">
            <a:spAutoFit/>
          </a:bodyPr>
          <a:lstStyle/>
          <a:p>
            <a:r>
              <a:rPr lang="en-IN" dirty="0"/>
              <a:t>summary result of node flooding</a:t>
            </a:r>
          </a:p>
        </p:txBody>
      </p:sp>
    </p:spTree>
    <p:extLst>
      <p:ext uri="{BB962C8B-B14F-4D97-AF65-F5344CB8AC3E}">
        <p14:creationId xmlns:p14="http://schemas.microsoft.com/office/powerpoint/2010/main" val="66668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D714-DB14-4F0F-8398-3D96E6B2390A}"/>
              </a:ext>
            </a:extLst>
          </p:cNvPr>
          <p:cNvSpPr>
            <a:spLocks noGrp="1"/>
          </p:cNvSpPr>
          <p:nvPr>
            <p:ph type="title"/>
          </p:nvPr>
        </p:nvSpPr>
        <p:spPr>
          <a:xfrm>
            <a:off x="677334" y="609600"/>
            <a:ext cx="5901019" cy="295922"/>
          </a:xfrm>
        </p:spPr>
        <p:txBody>
          <a:bodyPr>
            <a:normAutofit fontScale="90000"/>
          </a:bodyPr>
          <a:lstStyle/>
          <a:p>
            <a:r>
              <a:rPr lang="en-IN" sz="1800" dirty="0"/>
              <a:t>Results with Green-</a:t>
            </a:r>
            <a:r>
              <a:rPr lang="en-IN" sz="1800" dirty="0" err="1"/>
              <a:t>Ampt</a:t>
            </a:r>
            <a:r>
              <a:rPr lang="en-IN" sz="1800" dirty="0"/>
              <a:t> infiltration Model and TS3</a:t>
            </a:r>
          </a:p>
        </p:txBody>
      </p:sp>
      <p:pic>
        <p:nvPicPr>
          <p:cNvPr id="4" name="Green-Ampt_TS3">
            <a:hlinkClick r:id="" action="ppaction://media"/>
            <a:extLst>
              <a:ext uri="{FF2B5EF4-FFF2-40B4-BE49-F238E27FC236}">
                <a16:creationId xmlns:a16="http://schemas.microsoft.com/office/drawing/2014/main" id="{B82B8613-BD85-4447-B3E5-BA113A4B909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7336" y="994301"/>
            <a:ext cx="8724116" cy="3835151"/>
          </a:xfrm>
        </p:spPr>
      </p:pic>
      <p:pic>
        <p:nvPicPr>
          <p:cNvPr id="5" name="Picture 4">
            <a:extLst>
              <a:ext uri="{FF2B5EF4-FFF2-40B4-BE49-F238E27FC236}">
                <a16:creationId xmlns:a16="http://schemas.microsoft.com/office/drawing/2014/main" id="{DB31FBAD-537D-43A8-97C1-8B1B5F5A2046}"/>
              </a:ext>
            </a:extLst>
          </p:cNvPr>
          <p:cNvPicPr/>
          <p:nvPr/>
        </p:nvPicPr>
        <p:blipFill>
          <a:blip r:embed="rId5"/>
          <a:stretch>
            <a:fillRect/>
          </a:stretch>
        </p:blipFill>
        <p:spPr>
          <a:xfrm>
            <a:off x="677334" y="5780417"/>
            <a:ext cx="8413400" cy="765810"/>
          </a:xfrm>
          <a:prstGeom prst="rect">
            <a:avLst/>
          </a:prstGeom>
        </p:spPr>
      </p:pic>
      <p:sp>
        <p:nvSpPr>
          <p:cNvPr id="8" name="TextBox 7">
            <a:extLst>
              <a:ext uri="{FF2B5EF4-FFF2-40B4-BE49-F238E27FC236}">
                <a16:creationId xmlns:a16="http://schemas.microsoft.com/office/drawing/2014/main" id="{499F17CF-845B-4B02-A798-16F87DF12BDD}"/>
              </a:ext>
            </a:extLst>
          </p:cNvPr>
          <p:cNvSpPr txBox="1"/>
          <p:nvPr/>
        </p:nvSpPr>
        <p:spPr>
          <a:xfrm>
            <a:off x="677334" y="5411085"/>
            <a:ext cx="5315093" cy="369332"/>
          </a:xfrm>
          <a:prstGeom prst="rect">
            <a:avLst/>
          </a:prstGeom>
          <a:noFill/>
        </p:spPr>
        <p:txBody>
          <a:bodyPr wrap="square" rtlCol="0">
            <a:spAutoFit/>
          </a:bodyPr>
          <a:lstStyle/>
          <a:p>
            <a:r>
              <a:rPr lang="en-IN" dirty="0"/>
              <a:t>summary result of node flooding</a:t>
            </a:r>
          </a:p>
        </p:txBody>
      </p:sp>
    </p:spTree>
    <p:extLst>
      <p:ext uri="{BB962C8B-B14F-4D97-AF65-F5344CB8AC3E}">
        <p14:creationId xmlns:p14="http://schemas.microsoft.com/office/powerpoint/2010/main" val="23996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B92F-501F-4847-B08A-49B223436E44}"/>
              </a:ext>
            </a:extLst>
          </p:cNvPr>
          <p:cNvSpPr>
            <a:spLocks noGrp="1"/>
          </p:cNvSpPr>
          <p:nvPr>
            <p:ph type="title"/>
          </p:nvPr>
        </p:nvSpPr>
        <p:spPr>
          <a:xfrm>
            <a:off x="677334" y="609600"/>
            <a:ext cx="6069695" cy="295922"/>
          </a:xfrm>
        </p:spPr>
        <p:txBody>
          <a:bodyPr>
            <a:normAutofit fontScale="90000"/>
          </a:bodyPr>
          <a:lstStyle/>
          <a:p>
            <a:r>
              <a:rPr lang="en-IN" sz="1800" dirty="0">
                <a:latin typeface="Times New Roman" panose="02020603050405020304" pitchFamily="18" charset="0"/>
                <a:cs typeface="Times New Roman" panose="02020603050405020304" pitchFamily="18" charset="0"/>
              </a:rPr>
              <a:t>Results with Modified Green-</a:t>
            </a:r>
            <a:r>
              <a:rPr lang="en-IN" sz="1800" dirty="0" err="1">
                <a:latin typeface="Times New Roman" panose="02020603050405020304" pitchFamily="18" charset="0"/>
                <a:cs typeface="Times New Roman" panose="02020603050405020304" pitchFamily="18" charset="0"/>
              </a:rPr>
              <a:t>Ampt</a:t>
            </a:r>
            <a:r>
              <a:rPr lang="en-IN" sz="1800" dirty="0">
                <a:latin typeface="Times New Roman" panose="02020603050405020304" pitchFamily="18" charset="0"/>
                <a:cs typeface="Times New Roman" panose="02020603050405020304" pitchFamily="18" charset="0"/>
              </a:rPr>
              <a:t> infiltration Model and TS1</a:t>
            </a:r>
          </a:p>
        </p:txBody>
      </p:sp>
      <p:pic>
        <p:nvPicPr>
          <p:cNvPr id="4" name="Modified_TS1">
            <a:hlinkClick r:id="" action="ppaction://media"/>
            <a:extLst>
              <a:ext uri="{FF2B5EF4-FFF2-40B4-BE49-F238E27FC236}">
                <a16:creationId xmlns:a16="http://schemas.microsoft.com/office/drawing/2014/main" id="{89A80F70-EF3A-4791-986B-0D667CD791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6532" y="905523"/>
            <a:ext cx="8558489" cy="3844030"/>
          </a:xfrm>
        </p:spPr>
      </p:pic>
      <p:pic>
        <p:nvPicPr>
          <p:cNvPr id="5" name="Picture 4">
            <a:extLst>
              <a:ext uri="{FF2B5EF4-FFF2-40B4-BE49-F238E27FC236}">
                <a16:creationId xmlns:a16="http://schemas.microsoft.com/office/drawing/2014/main" id="{05B91B66-FAC7-476A-A9CF-7F83C78C0E4E}"/>
              </a:ext>
            </a:extLst>
          </p:cNvPr>
          <p:cNvPicPr/>
          <p:nvPr/>
        </p:nvPicPr>
        <p:blipFill>
          <a:blip r:embed="rId5"/>
          <a:stretch>
            <a:fillRect/>
          </a:stretch>
        </p:blipFill>
        <p:spPr>
          <a:xfrm>
            <a:off x="677334" y="5510517"/>
            <a:ext cx="7800841" cy="883920"/>
          </a:xfrm>
          <a:prstGeom prst="rect">
            <a:avLst/>
          </a:prstGeom>
        </p:spPr>
      </p:pic>
      <p:sp>
        <p:nvSpPr>
          <p:cNvPr id="6" name="TextBox 5">
            <a:extLst>
              <a:ext uri="{FF2B5EF4-FFF2-40B4-BE49-F238E27FC236}">
                <a16:creationId xmlns:a16="http://schemas.microsoft.com/office/drawing/2014/main" id="{B45F14E2-67C9-4E76-9752-4B19D371D371}"/>
              </a:ext>
            </a:extLst>
          </p:cNvPr>
          <p:cNvSpPr txBox="1"/>
          <p:nvPr/>
        </p:nvSpPr>
        <p:spPr>
          <a:xfrm>
            <a:off x="677335" y="5095783"/>
            <a:ext cx="7649920" cy="369332"/>
          </a:xfrm>
          <a:prstGeom prst="rect">
            <a:avLst/>
          </a:prstGeom>
          <a:noFill/>
        </p:spPr>
        <p:txBody>
          <a:bodyPr wrap="square" rtlCol="0">
            <a:spAutoFit/>
          </a:bodyPr>
          <a:lstStyle/>
          <a:p>
            <a:r>
              <a:rPr lang="en-IN" dirty="0"/>
              <a:t>Summary result of node flooding</a:t>
            </a:r>
          </a:p>
        </p:txBody>
      </p:sp>
    </p:spTree>
    <p:extLst>
      <p:ext uri="{BB962C8B-B14F-4D97-AF65-F5344CB8AC3E}">
        <p14:creationId xmlns:p14="http://schemas.microsoft.com/office/powerpoint/2010/main" val="267668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746E7-7297-43EF-A107-5E35252EE236}"/>
              </a:ext>
            </a:extLst>
          </p:cNvPr>
          <p:cNvSpPr>
            <a:spLocks noGrp="1"/>
          </p:cNvSpPr>
          <p:nvPr>
            <p:ph type="title"/>
          </p:nvPr>
        </p:nvSpPr>
        <p:spPr>
          <a:xfrm>
            <a:off x="677334" y="609601"/>
            <a:ext cx="8377889" cy="313678"/>
          </a:xfrm>
        </p:spPr>
        <p:txBody>
          <a:bodyPr>
            <a:normAutofit fontScale="90000"/>
          </a:bodyPr>
          <a:lstStyle/>
          <a:p>
            <a:r>
              <a:rPr lang="en-IN" sz="1600" dirty="0">
                <a:latin typeface="Times New Roman" panose="02020603050405020304" pitchFamily="18" charset="0"/>
                <a:cs typeface="Times New Roman" panose="02020603050405020304" pitchFamily="18" charset="0"/>
              </a:rPr>
              <a:t>Results with Modified Green-</a:t>
            </a:r>
            <a:r>
              <a:rPr lang="en-IN" sz="1600" dirty="0" err="1">
                <a:latin typeface="Times New Roman" panose="02020603050405020304" pitchFamily="18" charset="0"/>
                <a:cs typeface="Times New Roman" panose="02020603050405020304" pitchFamily="18" charset="0"/>
              </a:rPr>
              <a:t>Ampt</a:t>
            </a:r>
            <a:r>
              <a:rPr lang="en-IN" sz="1600" dirty="0">
                <a:latin typeface="Times New Roman" panose="02020603050405020304" pitchFamily="18" charset="0"/>
                <a:cs typeface="Times New Roman" panose="02020603050405020304" pitchFamily="18" charset="0"/>
              </a:rPr>
              <a:t> infiltration Model and TS2</a:t>
            </a:r>
            <a:endParaRPr lang="en-IN" sz="1600" dirty="0"/>
          </a:p>
        </p:txBody>
      </p:sp>
      <p:pic>
        <p:nvPicPr>
          <p:cNvPr id="4" name="Modified_TS2">
            <a:hlinkClick r:id="" action="ppaction://media"/>
            <a:extLst>
              <a:ext uri="{FF2B5EF4-FFF2-40B4-BE49-F238E27FC236}">
                <a16:creationId xmlns:a16="http://schemas.microsoft.com/office/drawing/2014/main" id="{A8BF7880-BEF5-4966-94A2-CC89A7596F0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7231" y="1003178"/>
            <a:ext cx="8457790" cy="3884620"/>
          </a:xfrm>
        </p:spPr>
      </p:pic>
      <p:pic>
        <p:nvPicPr>
          <p:cNvPr id="5" name="Picture 4">
            <a:extLst>
              <a:ext uri="{FF2B5EF4-FFF2-40B4-BE49-F238E27FC236}">
                <a16:creationId xmlns:a16="http://schemas.microsoft.com/office/drawing/2014/main" id="{F487A580-8707-4B54-8A38-CDFF47853245}"/>
              </a:ext>
            </a:extLst>
          </p:cNvPr>
          <p:cNvPicPr/>
          <p:nvPr/>
        </p:nvPicPr>
        <p:blipFill>
          <a:blip r:embed="rId5"/>
          <a:stretch>
            <a:fillRect/>
          </a:stretch>
        </p:blipFill>
        <p:spPr>
          <a:xfrm>
            <a:off x="757231" y="5642782"/>
            <a:ext cx="7055119" cy="810260"/>
          </a:xfrm>
          <a:prstGeom prst="rect">
            <a:avLst/>
          </a:prstGeom>
        </p:spPr>
      </p:pic>
      <p:sp>
        <p:nvSpPr>
          <p:cNvPr id="6" name="TextBox 5">
            <a:extLst>
              <a:ext uri="{FF2B5EF4-FFF2-40B4-BE49-F238E27FC236}">
                <a16:creationId xmlns:a16="http://schemas.microsoft.com/office/drawing/2014/main" id="{BB9330F9-2FD4-450C-9CBD-1F73F41B23AC}"/>
              </a:ext>
            </a:extLst>
          </p:cNvPr>
          <p:cNvSpPr txBox="1"/>
          <p:nvPr/>
        </p:nvSpPr>
        <p:spPr>
          <a:xfrm>
            <a:off x="751477" y="5273450"/>
            <a:ext cx="4234649" cy="369332"/>
          </a:xfrm>
          <a:prstGeom prst="rect">
            <a:avLst/>
          </a:prstGeom>
          <a:noFill/>
        </p:spPr>
        <p:txBody>
          <a:bodyPr wrap="square" rtlCol="0">
            <a:spAutoFit/>
          </a:bodyPr>
          <a:lstStyle/>
          <a:p>
            <a:r>
              <a:rPr lang="en-IN" dirty="0"/>
              <a:t>Summary result of node flooding</a:t>
            </a:r>
          </a:p>
        </p:txBody>
      </p:sp>
    </p:spTree>
    <p:extLst>
      <p:ext uri="{BB962C8B-B14F-4D97-AF65-F5344CB8AC3E}">
        <p14:creationId xmlns:p14="http://schemas.microsoft.com/office/powerpoint/2010/main" val="169077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1B2D-E9C3-4D44-8595-CF593F1634C4}"/>
              </a:ext>
            </a:extLst>
          </p:cNvPr>
          <p:cNvSpPr>
            <a:spLocks noGrp="1"/>
          </p:cNvSpPr>
          <p:nvPr>
            <p:ph type="title"/>
          </p:nvPr>
        </p:nvSpPr>
        <p:spPr>
          <a:xfrm>
            <a:off x="677334" y="609600"/>
            <a:ext cx="5972041" cy="278167"/>
          </a:xfrm>
        </p:spPr>
        <p:txBody>
          <a:bodyPr>
            <a:normAutofit fontScale="90000"/>
          </a:bodyPr>
          <a:lstStyle/>
          <a:p>
            <a:r>
              <a:rPr lang="en-IN" sz="1800" dirty="0">
                <a:latin typeface="Times New Roman" panose="02020603050405020304" pitchFamily="18" charset="0"/>
                <a:cs typeface="Times New Roman" panose="02020603050405020304" pitchFamily="18" charset="0"/>
              </a:rPr>
              <a:t>Results with Modified Green-</a:t>
            </a:r>
            <a:r>
              <a:rPr lang="en-IN" sz="1800" dirty="0" err="1">
                <a:latin typeface="Times New Roman" panose="02020603050405020304" pitchFamily="18" charset="0"/>
                <a:cs typeface="Times New Roman" panose="02020603050405020304" pitchFamily="18" charset="0"/>
              </a:rPr>
              <a:t>Ampt</a:t>
            </a:r>
            <a:r>
              <a:rPr lang="en-IN" sz="1800" dirty="0">
                <a:latin typeface="Times New Roman" panose="02020603050405020304" pitchFamily="18" charset="0"/>
                <a:cs typeface="Times New Roman" panose="02020603050405020304" pitchFamily="18" charset="0"/>
              </a:rPr>
              <a:t> infiltration Model and TS3</a:t>
            </a:r>
            <a:endParaRPr lang="en-IN" sz="1800" dirty="0"/>
          </a:p>
        </p:txBody>
      </p:sp>
      <p:pic>
        <p:nvPicPr>
          <p:cNvPr id="4" name="Modified_TS3">
            <a:hlinkClick r:id="" action="ppaction://media"/>
            <a:extLst>
              <a:ext uri="{FF2B5EF4-FFF2-40B4-BE49-F238E27FC236}">
                <a16:creationId xmlns:a16="http://schemas.microsoft.com/office/drawing/2014/main" id="{20574BD4-D9BD-4853-81F5-67D329D847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7334" y="957388"/>
            <a:ext cx="8653097" cy="3837481"/>
          </a:xfrm>
        </p:spPr>
      </p:pic>
      <p:sp>
        <p:nvSpPr>
          <p:cNvPr id="5" name="TextBox 4">
            <a:extLst>
              <a:ext uri="{FF2B5EF4-FFF2-40B4-BE49-F238E27FC236}">
                <a16:creationId xmlns:a16="http://schemas.microsoft.com/office/drawing/2014/main" id="{A9CE719E-B1F7-452A-885B-99FEB625BCCA}"/>
              </a:ext>
            </a:extLst>
          </p:cNvPr>
          <p:cNvSpPr txBox="1"/>
          <p:nvPr/>
        </p:nvSpPr>
        <p:spPr>
          <a:xfrm>
            <a:off x="677334" y="5637320"/>
            <a:ext cx="3974565" cy="369332"/>
          </a:xfrm>
          <a:prstGeom prst="rect">
            <a:avLst/>
          </a:prstGeom>
          <a:noFill/>
        </p:spPr>
        <p:txBody>
          <a:bodyPr wrap="square" rtlCol="0">
            <a:spAutoFit/>
          </a:bodyPr>
          <a:lstStyle/>
          <a:p>
            <a:r>
              <a:rPr lang="en-IN" dirty="0"/>
              <a:t>None of the Node got flooded.</a:t>
            </a:r>
          </a:p>
        </p:txBody>
      </p:sp>
    </p:spTree>
    <p:extLst>
      <p:ext uri="{BB962C8B-B14F-4D97-AF65-F5344CB8AC3E}">
        <p14:creationId xmlns:p14="http://schemas.microsoft.com/office/powerpoint/2010/main" val="27459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43D4F-CF32-4D5A-BF8D-4ADF6CFDC376}"/>
              </a:ext>
            </a:extLst>
          </p:cNvPr>
          <p:cNvSpPr>
            <a:spLocks noGrp="1"/>
          </p:cNvSpPr>
          <p:nvPr>
            <p:ph type="title"/>
          </p:nvPr>
        </p:nvSpPr>
        <p:spPr>
          <a:xfrm>
            <a:off x="677334" y="609600"/>
            <a:ext cx="8342379" cy="730928"/>
          </a:xfrm>
        </p:spPr>
        <p:txBody>
          <a:bodyPr/>
          <a:lstStyle/>
          <a:p>
            <a:r>
              <a:rPr lang="en-IN" dirty="0"/>
              <a:t>Node Flooding</a:t>
            </a:r>
          </a:p>
        </p:txBody>
      </p:sp>
      <p:pic>
        <p:nvPicPr>
          <p:cNvPr id="3074" name="Picture 2" descr="Image result for flooding of nodes in drains&quot;">
            <a:extLst>
              <a:ext uri="{FF2B5EF4-FFF2-40B4-BE49-F238E27FC236}">
                <a16:creationId xmlns:a16="http://schemas.microsoft.com/office/drawing/2014/main" id="{FB48B860-83FC-48A4-BB64-899AAC5563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526916"/>
            <a:ext cx="8209214" cy="4721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D2AEBE-852D-4F4A-A4E9-DBCDF0765919}"/>
              </a:ext>
            </a:extLst>
          </p:cNvPr>
          <p:cNvSpPr txBox="1"/>
          <p:nvPr/>
        </p:nvSpPr>
        <p:spPr>
          <a:xfrm>
            <a:off x="677334" y="6467370"/>
            <a:ext cx="6762153" cy="230832"/>
          </a:xfrm>
          <a:prstGeom prst="rect">
            <a:avLst/>
          </a:prstGeom>
          <a:noFill/>
        </p:spPr>
        <p:txBody>
          <a:bodyPr wrap="square" rtlCol="0">
            <a:spAutoFit/>
          </a:bodyPr>
          <a:lstStyle/>
          <a:p>
            <a:r>
              <a:rPr lang="en-IN" sz="900" dirty="0"/>
              <a:t>Image </a:t>
            </a:r>
            <a:r>
              <a:rPr lang="en-IN" sz="900" dirty="0" err="1"/>
              <a:t>source:https</a:t>
            </a:r>
            <a:r>
              <a:rPr lang="en-IN" sz="900" dirty="0"/>
              <a:t>://emps.exeter.ac.uk/engineering/research/</a:t>
            </a:r>
            <a:r>
              <a:rPr lang="en-IN" sz="900" dirty="0" err="1"/>
              <a:t>cws</a:t>
            </a:r>
            <a:r>
              <a:rPr lang="en-IN" sz="900" dirty="0"/>
              <a:t>/research/urban-drainage/rapids.html</a:t>
            </a:r>
          </a:p>
        </p:txBody>
      </p:sp>
    </p:spTree>
    <p:extLst>
      <p:ext uri="{BB962C8B-B14F-4D97-AF65-F5344CB8AC3E}">
        <p14:creationId xmlns:p14="http://schemas.microsoft.com/office/powerpoint/2010/main" val="3816199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F8EA-8303-4788-9031-5B782E7A96F5}"/>
              </a:ext>
            </a:extLst>
          </p:cNvPr>
          <p:cNvSpPr>
            <a:spLocks noGrp="1"/>
          </p:cNvSpPr>
          <p:nvPr>
            <p:ph type="title"/>
          </p:nvPr>
        </p:nvSpPr>
        <p:spPr>
          <a:xfrm>
            <a:off x="677334" y="609600"/>
            <a:ext cx="6442557" cy="668784"/>
          </a:xfrm>
        </p:spPr>
        <p:txBody>
          <a:bodyPr>
            <a:normAutofit/>
          </a:bodyPr>
          <a:lstStyle/>
          <a:p>
            <a:r>
              <a:rPr lang="en-IN" sz="2800" dirty="0"/>
              <a:t>Mitigating Node Flooding</a:t>
            </a:r>
          </a:p>
        </p:txBody>
      </p:sp>
      <p:sp>
        <p:nvSpPr>
          <p:cNvPr id="3" name="Content Placeholder 2">
            <a:extLst>
              <a:ext uri="{FF2B5EF4-FFF2-40B4-BE49-F238E27FC236}">
                <a16:creationId xmlns:a16="http://schemas.microsoft.com/office/drawing/2014/main" id="{6B7B7C4E-9BF6-4FD9-91AB-56FEB26E06BB}"/>
              </a:ext>
            </a:extLst>
          </p:cNvPr>
          <p:cNvSpPr>
            <a:spLocks noGrp="1"/>
          </p:cNvSpPr>
          <p:nvPr>
            <p:ph idx="1"/>
          </p:nvPr>
        </p:nvSpPr>
        <p:spPr>
          <a:xfrm>
            <a:off x="677333" y="1278384"/>
            <a:ext cx="10073525" cy="4970015"/>
          </a:xfrm>
        </p:spPr>
        <p:txBody>
          <a:bodyPr>
            <a:normAutofit/>
          </a:bodyPr>
          <a:lstStyle/>
          <a:p>
            <a:r>
              <a:rPr lang="en-IN" sz="2000" dirty="0">
                <a:latin typeface="Times New Roman" panose="02020603050405020304" pitchFamily="18" charset="0"/>
                <a:cs typeface="Times New Roman" panose="02020603050405020304" pitchFamily="18" charset="0"/>
              </a:rPr>
              <a:t>We can increase the diameter of conduits. However replacing the conduits of current drainage could cost a lot of money but that could encounter the losses occurring due to flooding due to inefficient drains. In our study also we have observed no cases of flooding on the path of J3 to OUT1. The reason for this is higher diameter of conduit 4.</a:t>
            </a:r>
          </a:p>
          <a:p>
            <a:r>
              <a:rPr lang="en-IN" sz="2000" dirty="0">
                <a:latin typeface="Times New Roman" panose="02020603050405020304" pitchFamily="18" charset="0"/>
                <a:cs typeface="Times New Roman" panose="02020603050405020304" pitchFamily="18" charset="0"/>
              </a:rPr>
              <a:t>We can keep a higher difference of invert levels so that the flow could be easier.</a:t>
            </a:r>
          </a:p>
          <a:p>
            <a:r>
              <a:rPr lang="en-IN" sz="2000" dirty="0">
                <a:latin typeface="Times New Roman" panose="02020603050405020304" pitchFamily="18" charset="0"/>
                <a:cs typeface="Times New Roman" panose="02020603050405020304" pitchFamily="18" charset="0"/>
              </a:rPr>
              <a:t>Keeping in mind the climatic changes the catchment treatment could be really better way to solve this. We need to promote afforestation which will be helpful in increasing the perviousness of the land resulting in low runoff and higher infiltration to the ground water. In this it would also be helpful for the ground water recharges. Also these days we are noticing a storms of higher intensity and lower duration which is the result of climatic changes. In the infiltration model of Modified Green-</a:t>
            </a:r>
            <a:r>
              <a:rPr lang="en-IN" sz="2000" dirty="0" err="1">
                <a:latin typeface="Times New Roman" panose="02020603050405020304" pitchFamily="18" charset="0"/>
                <a:cs typeface="Times New Roman" panose="02020603050405020304" pitchFamily="18" charset="0"/>
              </a:rPr>
              <a:t>Ampt</a:t>
            </a:r>
            <a:r>
              <a:rPr lang="en-IN" sz="2000" dirty="0">
                <a:latin typeface="Times New Roman" panose="02020603050405020304" pitchFamily="18" charset="0"/>
                <a:cs typeface="Times New Roman" panose="02020603050405020304" pitchFamily="18" charset="0"/>
              </a:rPr>
              <a:t> we observed that there is no flooding in case of 3 inch- 8 hour rainfall. Because the duration of rainfall is higher in this case and water is getting more time to infiltrate and drains are getting more time to drain out the water and also less inflow. Afforestation could be help with all these matter.</a:t>
            </a:r>
          </a:p>
          <a:p>
            <a:endParaRPr lang="en-IN" dirty="0"/>
          </a:p>
        </p:txBody>
      </p:sp>
    </p:spTree>
    <p:extLst>
      <p:ext uri="{BB962C8B-B14F-4D97-AF65-F5344CB8AC3E}">
        <p14:creationId xmlns:p14="http://schemas.microsoft.com/office/powerpoint/2010/main" val="253019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5" name="Isosceles Triangle 7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B6980FC-7623-4BC1-8F31-B4E09409B914}"/>
              </a:ext>
            </a:extLst>
          </p:cNvPr>
          <p:cNvSpPr>
            <a:spLocks noGrp="1"/>
          </p:cNvSpPr>
          <p:nvPr>
            <p:ph type="title"/>
          </p:nvPr>
        </p:nvSpPr>
        <p:spPr>
          <a:xfrm>
            <a:off x="673754" y="643467"/>
            <a:ext cx="4203045" cy="1375608"/>
          </a:xfrm>
        </p:spPr>
        <p:txBody>
          <a:bodyPr anchor="ctr">
            <a:normAutofit/>
          </a:bodyPr>
          <a:lstStyle/>
          <a:p>
            <a:r>
              <a:rPr lang="en-IN" dirty="0">
                <a:solidFill>
                  <a:schemeClr val="bg1"/>
                </a:solidFill>
                <a:latin typeface="Times New Roman" panose="02020603050405020304" pitchFamily="18" charset="0"/>
              </a:rPr>
              <a:t>Introduction</a:t>
            </a:r>
            <a:r>
              <a:rPr lang="en-IN" dirty="0">
                <a:solidFill>
                  <a:schemeClr val="bg1"/>
                </a:solidFill>
              </a:rPr>
              <a:t>:</a:t>
            </a:r>
          </a:p>
        </p:txBody>
      </p:sp>
      <p:sp>
        <p:nvSpPr>
          <p:cNvPr id="3" name="Content Placeholder 2">
            <a:extLst>
              <a:ext uri="{FF2B5EF4-FFF2-40B4-BE49-F238E27FC236}">
                <a16:creationId xmlns:a16="http://schemas.microsoft.com/office/drawing/2014/main" id="{1AC7883E-D57D-4C20-A49D-88BB650C7666}"/>
              </a:ext>
            </a:extLst>
          </p:cNvPr>
          <p:cNvSpPr>
            <a:spLocks noGrp="1"/>
          </p:cNvSpPr>
          <p:nvPr>
            <p:ph idx="1"/>
          </p:nvPr>
        </p:nvSpPr>
        <p:spPr>
          <a:xfrm>
            <a:off x="673754" y="1935332"/>
            <a:ext cx="4084677" cy="3665368"/>
          </a:xfrm>
        </p:spPr>
        <p:txBody>
          <a:bodyPr>
            <a:normAutofit lnSpcReduction="10000"/>
          </a:bodyPr>
          <a:lstStyle/>
          <a:p>
            <a:pPr>
              <a:lnSpc>
                <a:spcPct val="90000"/>
              </a:lnSpc>
            </a:pPr>
            <a:r>
              <a:rPr lang="en-IN" dirty="0">
                <a:solidFill>
                  <a:schemeClr val="bg1"/>
                </a:solidFill>
                <a:latin typeface="Times New Roman" panose="02020603050405020304" pitchFamily="18" charset="0"/>
              </a:rPr>
              <a:t>Urban flooding is not just “flooding that happens in an urban area.” This isn’t what happens when a river overflows its banks or when a hurricane drives a storm surge across a coastal neighbourhood. Instead, it’s caused by excessive runoff in developed areas where the water doesn’t have anywhere to go.</a:t>
            </a:r>
          </a:p>
          <a:p>
            <a:pPr>
              <a:lnSpc>
                <a:spcPct val="90000"/>
              </a:lnSpc>
            </a:pPr>
            <a:r>
              <a:rPr lang="en-IN" dirty="0">
                <a:solidFill>
                  <a:schemeClr val="bg1"/>
                </a:solidFill>
                <a:latin typeface="Times New Roman" panose="02020603050405020304" pitchFamily="18" charset="0"/>
              </a:rPr>
              <a:t>Urban flooding not only causes major property damage, it is also responsible for fatalities and injuries.</a:t>
            </a:r>
          </a:p>
          <a:p>
            <a:pPr>
              <a:lnSpc>
                <a:spcPct val="90000"/>
              </a:lnSpc>
            </a:pPr>
            <a:r>
              <a:rPr lang="en-IN" dirty="0">
                <a:solidFill>
                  <a:schemeClr val="bg1"/>
                </a:solidFill>
                <a:latin typeface="Times New Roman" panose="02020603050405020304" pitchFamily="18" charset="0"/>
              </a:rPr>
              <a:t>Urban drainage includes the removal of all unwanted water from urban areas.</a:t>
            </a:r>
          </a:p>
        </p:txBody>
      </p:sp>
      <p:pic>
        <p:nvPicPr>
          <p:cNvPr id="1026" name="Picture 2" descr="Image result for urban flood delhi&quot;">
            <a:extLst>
              <a:ext uri="{FF2B5EF4-FFF2-40B4-BE49-F238E27FC236}">
                <a16:creationId xmlns:a16="http://schemas.microsoft.com/office/drawing/2014/main" id="{8D70D066-D354-484F-95BD-59D64CC9A4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16872" y="1404871"/>
            <a:ext cx="5673994" cy="3716465"/>
          </a:xfrm>
          <a:prstGeom prst="rect">
            <a:avLst/>
          </a:prstGeom>
          <a:noFill/>
          <a:extLst>
            <a:ext uri="{909E8E84-426E-40DD-AFC4-6F175D3DCCD1}">
              <a14:hiddenFill xmlns:a14="http://schemas.microsoft.com/office/drawing/2010/main">
                <a:solidFill>
                  <a:srgbClr val="FFFFFF"/>
                </a:solidFill>
              </a14:hiddenFill>
            </a:ext>
          </a:extLst>
        </p:spPr>
      </p:pic>
      <p:sp>
        <p:nvSpPr>
          <p:cNvPr id="77" name="Isosceles Triangle 7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4" name="TextBox 3">
            <a:extLst>
              <a:ext uri="{FF2B5EF4-FFF2-40B4-BE49-F238E27FC236}">
                <a16:creationId xmlns:a16="http://schemas.microsoft.com/office/drawing/2014/main" id="{8ACD7C30-91FD-4BDA-8F61-A2A6E78C9545}"/>
              </a:ext>
            </a:extLst>
          </p:cNvPr>
          <p:cNvSpPr txBox="1"/>
          <p:nvPr/>
        </p:nvSpPr>
        <p:spPr>
          <a:xfrm>
            <a:off x="5729301" y="6341541"/>
            <a:ext cx="5749526" cy="246221"/>
          </a:xfrm>
          <a:prstGeom prst="rect">
            <a:avLst/>
          </a:prstGeom>
          <a:noFill/>
        </p:spPr>
        <p:txBody>
          <a:bodyPr wrap="square" rtlCol="0">
            <a:spAutoFit/>
          </a:bodyPr>
          <a:lstStyle/>
          <a:p>
            <a:r>
              <a:rPr lang="en-IN" sz="1000" dirty="0">
                <a:latin typeface="Times New Roman" panose="02020603050405020304" pitchFamily="18" charset="0"/>
                <a:cs typeface="Times New Roman" panose="02020603050405020304" pitchFamily="18" charset="0"/>
              </a:rPr>
              <a:t>Image </a:t>
            </a:r>
            <a:r>
              <a:rPr lang="en-IN" sz="1000" dirty="0" err="1">
                <a:latin typeface="Times New Roman" panose="02020603050405020304" pitchFamily="18" charset="0"/>
                <a:cs typeface="Times New Roman" panose="02020603050405020304" pitchFamily="18" charset="0"/>
              </a:rPr>
              <a:t>source:https</a:t>
            </a:r>
            <a:r>
              <a:rPr lang="en-IN" sz="1000" dirty="0">
                <a:latin typeface="Times New Roman" panose="02020603050405020304" pitchFamily="18" charset="0"/>
                <a:cs typeface="Times New Roman" panose="02020603050405020304" pitchFamily="18" charset="0"/>
              </a:rPr>
              <a:t>://www.thehindu.com/news/cities/Delhi/Flood-alert-in-Delhi/article16880748.ece</a:t>
            </a:r>
          </a:p>
        </p:txBody>
      </p:sp>
    </p:spTree>
    <p:extLst>
      <p:ext uri="{BB962C8B-B14F-4D97-AF65-F5344CB8AC3E}">
        <p14:creationId xmlns:p14="http://schemas.microsoft.com/office/powerpoint/2010/main" val="241733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C60B-F633-4171-8A59-240A122C5694}"/>
              </a:ext>
            </a:extLst>
          </p:cNvPr>
          <p:cNvSpPr>
            <a:spLocks noGrp="1"/>
          </p:cNvSpPr>
          <p:nvPr>
            <p:ph type="title"/>
          </p:nvPr>
        </p:nvSpPr>
        <p:spPr>
          <a:xfrm>
            <a:off x="677334" y="609600"/>
            <a:ext cx="3752623" cy="473476"/>
          </a:xfrm>
        </p:spPr>
        <p:txBody>
          <a:bodyPr>
            <a:normAutofit fontScale="90000"/>
          </a:bodyPr>
          <a:lstStyle/>
          <a:p>
            <a:r>
              <a:rPr lang="en-IN" sz="2800" dirty="0" err="1"/>
              <a:t>Referance</a:t>
            </a:r>
            <a:endParaRPr lang="en-IN" sz="2800" dirty="0"/>
          </a:p>
        </p:txBody>
      </p:sp>
      <p:sp>
        <p:nvSpPr>
          <p:cNvPr id="3" name="Content Placeholder 2">
            <a:extLst>
              <a:ext uri="{FF2B5EF4-FFF2-40B4-BE49-F238E27FC236}">
                <a16:creationId xmlns:a16="http://schemas.microsoft.com/office/drawing/2014/main" id="{E25ACD46-155B-4969-A94D-0D8DB0E8A0F5}"/>
              </a:ext>
            </a:extLst>
          </p:cNvPr>
          <p:cNvSpPr>
            <a:spLocks noGrp="1"/>
          </p:cNvSpPr>
          <p:nvPr>
            <p:ph idx="1"/>
          </p:nvPr>
        </p:nvSpPr>
        <p:spPr>
          <a:xfrm>
            <a:off x="677334" y="1083077"/>
            <a:ext cx="8596668" cy="4958286"/>
          </a:xfrm>
        </p:spPr>
        <p:txBody>
          <a:bodyPr>
            <a:normAutofit fontScale="92500" lnSpcReduction="10000"/>
          </a:bodyPr>
          <a:lstStyle/>
          <a:p>
            <a:r>
              <a:rPr lang="en-IN" dirty="0">
                <a:hlinkClick r:id="rId2"/>
              </a:rPr>
              <a:t>http://www.switchurbanwater.eu/outputs/pdfs/W2-2_GEN_PAP_Challenges_of_sustainable_urban_drainage_in_developing_countries.pdf</a:t>
            </a:r>
            <a:endParaRPr lang="en-IN" dirty="0"/>
          </a:p>
          <a:p>
            <a:r>
              <a:rPr lang="en-IN" dirty="0">
                <a:hlinkClick r:id="rId3"/>
              </a:rPr>
              <a:t>https://www.nrdc.org/experts/anna-weber/what-urban-flooding</a:t>
            </a:r>
            <a:endParaRPr lang="en-IN" dirty="0"/>
          </a:p>
          <a:p>
            <a:r>
              <a:rPr lang="en-IN" dirty="0">
                <a:hlinkClick r:id="rId4"/>
              </a:rPr>
              <a:t>https://www.tandfonline.com/doi/full/10.1080/15730620701464224</a:t>
            </a:r>
            <a:endParaRPr lang="en-IN" dirty="0"/>
          </a:p>
          <a:p>
            <a:r>
              <a:rPr lang="en-IN" u="sng" dirty="0">
                <a:hlinkClick r:id="rId5"/>
              </a:rPr>
              <a:t>https://cdr.umd.edu/sites/cdr.umd.edu/files/resource_documents/COMPRESSEDurban-flooding-report-online-compressed-0319.pdf</a:t>
            </a:r>
            <a:endParaRPr lang="en-IN" dirty="0"/>
          </a:p>
          <a:p>
            <a:pPr lvl="0"/>
            <a:r>
              <a:rPr lang="en-IN" u="sng" dirty="0">
                <a:hlinkClick r:id="rId6"/>
              </a:rPr>
              <a:t>https://link.springer.com/chapter/10.1007/978-3-319-56091-5_8</a:t>
            </a:r>
            <a:endParaRPr lang="en-IN" dirty="0"/>
          </a:p>
          <a:p>
            <a:pPr lvl="0"/>
            <a:r>
              <a:rPr lang="en-IN" u="sng" dirty="0">
                <a:hlinkClick r:id="rId7"/>
              </a:rPr>
              <a:t>https://www.hec.usace.army.mil/software/hec-hms/</a:t>
            </a:r>
            <a:endParaRPr lang="en-IN" dirty="0"/>
          </a:p>
          <a:p>
            <a:pPr lvl="0"/>
            <a:r>
              <a:rPr lang="en-IN" u="sng" dirty="0">
                <a:hlinkClick r:id="rId8"/>
              </a:rPr>
              <a:t>https://www.researchgate.net/publication/228327252_Sustainable_Urban_Drainage_Systems_-_A_possible_solution_to_the_problems_of_Flash_Floods_in_New_Delhi_India</a:t>
            </a:r>
            <a:endParaRPr lang="en-IN" dirty="0"/>
          </a:p>
          <a:p>
            <a:pPr lvl="0"/>
            <a:r>
              <a:rPr lang="en-IN" u="sng" dirty="0">
                <a:hlinkClick r:id="rId9"/>
              </a:rPr>
              <a:t>https://iwaponline.com/wst/article/72/2/165/14899/Urban-drainage-system-planning-and-design</a:t>
            </a:r>
            <a:endParaRPr lang="en-IN" dirty="0"/>
          </a:p>
          <a:p>
            <a:pPr lvl="0"/>
            <a:r>
              <a:rPr lang="en-IN" u="sng" dirty="0">
                <a:hlinkClick r:id="rId10"/>
              </a:rPr>
              <a:t>https://www.researchgate.net/publication/326441140_Urban_Floods_in_India</a:t>
            </a:r>
            <a:endParaRPr lang="en-IN" dirty="0"/>
          </a:p>
        </p:txBody>
      </p:sp>
    </p:spTree>
    <p:extLst>
      <p:ext uri="{BB962C8B-B14F-4D97-AF65-F5344CB8AC3E}">
        <p14:creationId xmlns:p14="http://schemas.microsoft.com/office/powerpoint/2010/main" val="414415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1A654BC0-C574-4596-BC15-7270A490AA6D}"/>
              </a:ext>
            </a:extLst>
          </p:cNvPr>
          <p:cNvSpPr>
            <a:spLocks noGrp="1"/>
          </p:cNvSpPr>
          <p:nvPr>
            <p:ph type="title"/>
          </p:nvPr>
        </p:nvSpPr>
        <p:spPr>
          <a:xfrm>
            <a:off x="842598" y="932155"/>
            <a:ext cx="5638101" cy="674702"/>
          </a:xfrm>
        </p:spPr>
        <p:txBody>
          <a:bodyPr vert="horz" lIns="91440" tIns="45720" rIns="91440" bIns="45720" rtlCol="0" anchor="ctr">
            <a:normAutofit fontScale="90000"/>
          </a:bodyPr>
          <a:lstStyle/>
          <a:p>
            <a:r>
              <a:rPr lang="en-US" sz="3100" dirty="0">
                <a:solidFill>
                  <a:schemeClr val="tx1">
                    <a:lumMod val="75000"/>
                    <a:lumOff val="25000"/>
                  </a:schemeClr>
                </a:solidFill>
                <a:latin typeface="Times New Roman" panose="02020603050405020304" pitchFamily="18" charset="0"/>
                <a:cs typeface="Times New Roman" panose="02020603050405020304" pitchFamily="18" charset="0"/>
              </a:rPr>
              <a:t>The common reason of urban flooding are :</a:t>
            </a:r>
            <a:br>
              <a:rPr lang="en-US" dirty="0">
                <a:solidFill>
                  <a:schemeClr val="tx1">
                    <a:lumMod val="75000"/>
                    <a:lumOff val="25000"/>
                  </a:schemeClr>
                </a:solidFill>
                <a:latin typeface="Times New Roman" panose="02020603050405020304" pitchFamily="18" charset="0"/>
                <a:cs typeface="Times New Roman" panose="02020603050405020304" pitchFamily="18" charset="0"/>
              </a:rPr>
            </a:br>
            <a:endParaRPr lang="en-US" dirty="0"/>
          </a:p>
        </p:txBody>
      </p:sp>
      <p:sp>
        <p:nvSpPr>
          <p:cNvPr id="139" name="Isosceles Triangle 138">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rgbClr val="3A434E"/>
          </a:solidFill>
          <a:ln>
            <a:noFill/>
          </a:ln>
          <a:effectLst/>
        </p:spPr>
        <p:style>
          <a:lnRef idx="1">
            <a:schemeClr val="accent1"/>
          </a:lnRef>
          <a:fillRef idx="3">
            <a:schemeClr val="accent1"/>
          </a:fillRef>
          <a:effectRef idx="2">
            <a:schemeClr val="accent1"/>
          </a:effectRef>
          <a:fontRef idx="minor">
            <a:schemeClr val="lt1"/>
          </a:fontRef>
        </p:style>
      </p:sp>
      <p:pic>
        <p:nvPicPr>
          <p:cNvPr id="2052" name="Picture 4" descr="Image result for sewer flooding&quot;">
            <a:extLst>
              <a:ext uri="{FF2B5EF4-FFF2-40B4-BE49-F238E27FC236}">
                <a16:creationId xmlns:a16="http://schemas.microsoft.com/office/drawing/2014/main" id="{15292E77-B904-44DC-B7F2-BB3D1C79256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9641" r="-1" b="-1"/>
          <a:stretch/>
        </p:blipFill>
        <p:spPr bwMode="auto">
          <a:xfrm>
            <a:off x="7531483" y="213354"/>
            <a:ext cx="3854130" cy="28536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sewer flooding&quot;">
            <a:extLst>
              <a:ext uri="{FF2B5EF4-FFF2-40B4-BE49-F238E27FC236}">
                <a16:creationId xmlns:a16="http://schemas.microsoft.com/office/drawing/2014/main" id="{3EC36553-2891-4F2B-A4D6-E4204FF2F0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38" r="2" b="2"/>
          <a:stretch/>
        </p:blipFill>
        <p:spPr bwMode="auto">
          <a:xfrm>
            <a:off x="7547358" y="3497422"/>
            <a:ext cx="3931469" cy="2894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5B2DBF-32B2-4CE4-B6C4-0CDFC7B0EF7A}"/>
              </a:ext>
            </a:extLst>
          </p:cNvPr>
          <p:cNvSpPr txBox="1"/>
          <p:nvPr/>
        </p:nvSpPr>
        <p:spPr>
          <a:xfrm>
            <a:off x="7466238" y="6378775"/>
            <a:ext cx="3854130" cy="492443"/>
          </a:xfrm>
          <a:prstGeom prst="rect">
            <a:avLst/>
          </a:prstGeom>
          <a:noFill/>
        </p:spPr>
        <p:txBody>
          <a:bodyPr wrap="square" rtlCol="0">
            <a:spAutoFit/>
          </a:bodyPr>
          <a:lstStyle/>
          <a:p>
            <a:r>
              <a:rPr lang="en-US" sz="800" dirty="0">
                <a:solidFill>
                  <a:schemeClr val="tx1">
                    <a:lumMod val="75000"/>
                    <a:lumOff val="25000"/>
                  </a:schemeClr>
                </a:solidFill>
              </a:rPr>
              <a:t>Image </a:t>
            </a:r>
            <a:r>
              <a:rPr lang="en-US" sz="800" dirty="0" err="1">
                <a:solidFill>
                  <a:schemeClr val="tx1">
                    <a:lumMod val="75000"/>
                    <a:lumOff val="25000"/>
                  </a:schemeClr>
                </a:solidFill>
              </a:rPr>
              <a:t>source:https</a:t>
            </a:r>
            <a:r>
              <a:rPr lang="en-US" sz="800" dirty="0">
                <a:solidFill>
                  <a:schemeClr val="tx1">
                    <a:lumMod val="75000"/>
                    <a:lumOff val="25000"/>
                  </a:schemeClr>
                </a:solidFill>
              </a:rPr>
              <a:t>://www.drainandsewer.co.uk/category/flooding/</a:t>
            </a:r>
          </a:p>
          <a:p>
            <a:endParaRPr lang="en-IN" dirty="0"/>
          </a:p>
        </p:txBody>
      </p:sp>
      <p:sp>
        <p:nvSpPr>
          <p:cNvPr id="7" name="TextBox 6">
            <a:extLst>
              <a:ext uri="{FF2B5EF4-FFF2-40B4-BE49-F238E27FC236}">
                <a16:creationId xmlns:a16="http://schemas.microsoft.com/office/drawing/2014/main" id="{E53C1760-79A7-4459-BDE5-4D48A9B5341E}"/>
              </a:ext>
            </a:extLst>
          </p:cNvPr>
          <p:cNvSpPr txBox="1"/>
          <p:nvPr/>
        </p:nvSpPr>
        <p:spPr>
          <a:xfrm>
            <a:off x="7476829" y="3067050"/>
            <a:ext cx="3919375" cy="338554"/>
          </a:xfrm>
          <a:prstGeom prst="rect">
            <a:avLst/>
          </a:prstGeom>
          <a:noFill/>
        </p:spPr>
        <p:txBody>
          <a:bodyPr wrap="square" rtlCol="0">
            <a:spAutoFit/>
          </a:bodyPr>
          <a:lstStyle/>
          <a:p>
            <a:r>
              <a:rPr lang="en-IN" sz="800" dirty="0"/>
              <a:t>https://www.rytechinc.com/blog/why-sewage-flooding-in-your-home-is-a-ticking-time-bomb/</a:t>
            </a:r>
          </a:p>
        </p:txBody>
      </p:sp>
      <p:graphicFrame>
        <p:nvGraphicFramePr>
          <p:cNvPr id="8" name="Diagram 7">
            <a:extLst>
              <a:ext uri="{FF2B5EF4-FFF2-40B4-BE49-F238E27FC236}">
                <a16:creationId xmlns:a16="http://schemas.microsoft.com/office/drawing/2014/main" id="{21D9DE3D-5697-4F00-AE9B-E34A3E37BE40}"/>
              </a:ext>
            </a:extLst>
          </p:cNvPr>
          <p:cNvGraphicFramePr/>
          <p:nvPr>
            <p:extLst>
              <p:ext uri="{D42A27DB-BD31-4B8C-83A1-F6EECF244321}">
                <p14:modId xmlns:p14="http://schemas.microsoft.com/office/powerpoint/2010/main" val="2036363150"/>
              </p:ext>
            </p:extLst>
          </p:nvPr>
        </p:nvGraphicFramePr>
        <p:xfrm>
          <a:off x="842597" y="1606857"/>
          <a:ext cx="6321683" cy="47051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303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DB0C79D-D04C-41D4-8C6E-AD900AA598C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 of the study</a:t>
            </a:r>
          </a:p>
        </p:txBody>
      </p:sp>
      <p:sp>
        <p:nvSpPr>
          <p:cNvPr id="13" name="Content Placeholder 12">
            <a:extLst>
              <a:ext uri="{FF2B5EF4-FFF2-40B4-BE49-F238E27FC236}">
                <a16:creationId xmlns:a16="http://schemas.microsoft.com/office/drawing/2014/main" id="{85AAA724-8829-484C-9408-9F3C9B692FBF}"/>
              </a:ext>
            </a:extLst>
          </p:cNvPr>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To estimate the design of drainage requirement in the urban areas using SWMM.</a:t>
            </a:r>
          </a:p>
          <a:p>
            <a:r>
              <a:rPr lang="en-IN" sz="3200" dirty="0">
                <a:latin typeface="Times New Roman" panose="02020603050405020304" pitchFamily="18" charset="0"/>
                <a:cs typeface="Times New Roman" panose="02020603050405020304" pitchFamily="18" charset="0"/>
              </a:rPr>
              <a:t>To find out the probable ways in which we can mitigate or reduce the problem of urban flooding.</a:t>
            </a:r>
          </a:p>
        </p:txBody>
      </p:sp>
    </p:spTree>
    <p:extLst>
      <p:ext uri="{BB962C8B-B14F-4D97-AF65-F5344CB8AC3E}">
        <p14:creationId xmlns:p14="http://schemas.microsoft.com/office/powerpoint/2010/main" val="365529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A5C61308-0CA4-431A-AC75-632D79432B34}"/>
              </a:ext>
            </a:extLst>
          </p:cNvPr>
          <p:cNvSpPr>
            <a:spLocks noGrp="1"/>
          </p:cNvSpPr>
          <p:nvPr>
            <p:ph type="title"/>
          </p:nvPr>
        </p:nvSpPr>
        <p:spPr>
          <a:xfrm>
            <a:off x="673754" y="643467"/>
            <a:ext cx="4073473" cy="741450"/>
          </a:xfrm>
        </p:spPr>
        <p:txBody>
          <a:bodyPr anchor="ctr">
            <a:normAutofit/>
          </a:bodyPr>
          <a:lstStyle/>
          <a:p>
            <a:r>
              <a:rPr lang="en-IN" dirty="0">
                <a:solidFill>
                  <a:schemeClr val="bg1"/>
                </a:solidFill>
                <a:latin typeface="Times New Roman" panose="02020603050405020304" pitchFamily="18" charset="0"/>
                <a:cs typeface="Times New Roman" panose="02020603050405020304" pitchFamily="18" charset="0"/>
              </a:rPr>
              <a:t>Methodology</a:t>
            </a:r>
          </a:p>
        </p:txBody>
      </p:sp>
      <p:sp>
        <p:nvSpPr>
          <p:cNvPr id="9" name="Content Placeholder 8">
            <a:extLst>
              <a:ext uri="{FF2B5EF4-FFF2-40B4-BE49-F238E27FC236}">
                <a16:creationId xmlns:a16="http://schemas.microsoft.com/office/drawing/2014/main" id="{81CD7056-3D33-4878-80C9-D8E8AD00BC56}"/>
              </a:ext>
            </a:extLst>
          </p:cNvPr>
          <p:cNvSpPr>
            <a:spLocks noGrp="1"/>
          </p:cNvSpPr>
          <p:nvPr>
            <p:ph idx="1"/>
          </p:nvPr>
        </p:nvSpPr>
        <p:spPr>
          <a:xfrm>
            <a:off x="673754" y="1384917"/>
            <a:ext cx="3973943" cy="4829616"/>
          </a:xfrm>
        </p:spPr>
        <p:txBody>
          <a:bodyPr>
            <a:normAutofit/>
          </a:bodyPr>
          <a:lstStyle/>
          <a:p>
            <a:pPr algn="just"/>
            <a:r>
              <a:rPr lang="en-US" dirty="0">
                <a:solidFill>
                  <a:schemeClr val="bg1"/>
                </a:solidFill>
                <a:latin typeface="Times New Roman" panose="02020603050405020304" pitchFamily="18" charset="0"/>
                <a:cs typeface="Times New Roman" panose="02020603050405020304" pitchFamily="18" charset="0"/>
              </a:rPr>
              <a:t>Some of the common requirements of the drainage design are Rainfall data, Design storms, frequency of thunderstorms, Design Flow etc.</a:t>
            </a:r>
          </a:p>
          <a:p>
            <a:pPr algn="just"/>
            <a:r>
              <a:rPr lang="en-US" dirty="0">
                <a:solidFill>
                  <a:schemeClr val="bg1"/>
                </a:solidFill>
                <a:latin typeface="Times New Roman" panose="02020603050405020304" pitchFamily="18" charset="0"/>
                <a:cs typeface="Times New Roman" panose="02020603050405020304" pitchFamily="18" charset="0"/>
              </a:rPr>
              <a:t>Available public domain software for are HEC-HMS for hydrologic modelling of the watershed, HEC-RAS for River modelling, SWMM(Storm Water Management Model) for sewer/ drainage design.</a:t>
            </a:r>
          </a:p>
          <a:p>
            <a:pPr algn="just"/>
            <a:r>
              <a:rPr lang="en-US" dirty="0">
                <a:solidFill>
                  <a:schemeClr val="bg1"/>
                </a:solidFill>
                <a:latin typeface="Times New Roman" panose="02020603050405020304" pitchFamily="18" charset="0"/>
                <a:cs typeface="Times New Roman" panose="02020603050405020304" pitchFamily="18" charset="0"/>
              </a:rPr>
              <a:t>SWMM has been used for the purpose of study.</a:t>
            </a:r>
          </a:p>
        </p:txBody>
      </p:sp>
      <p:pic>
        <p:nvPicPr>
          <p:cNvPr id="5" name="Content Placeholder 4">
            <a:extLst>
              <a:ext uri="{FF2B5EF4-FFF2-40B4-BE49-F238E27FC236}">
                <a16:creationId xmlns:a16="http://schemas.microsoft.com/office/drawing/2014/main" id="{17D1EFE3-C7BF-471C-8316-2F1E5195E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810" y="369451"/>
            <a:ext cx="5787607" cy="5715263"/>
          </a:xfrm>
          <a:prstGeom prst="rect">
            <a:avLst/>
          </a:prstGeom>
        </p:spPr>
      </p:pic>
      <p:sp>
        <p:nvSpPr>
          <p:cNvPr id="29" name="Isosceles Triangle 2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 name="TextBox 5">
            <a:extLst>
              <a:ext uri="{FF2B5EF4-FFF2-40B4-BE49-F238E27FC236}">
                <a16:creationId xmlns:a16="http://schemas.microsoft.com/office/drawing/2014/main" id="{6294ECFE-4CB2-4F4C-8837-18103D20D72C}"/>
              </a:ext>
            </a:extLst>
          </p:cNvPr>
          <p:cNvSpPr txBox="1"/>
          <p:nvPr/>
        </p:nvSpPr>
        <p:spPr>
          <a:xfrm>
            <a:off x="5716872" y="6040490"/>
            <a:ext cx="4962298" cy="230832"/>
          </a:xfrm>
          <a:prstGeom prst="rect">
            <a:avLst/>
          </a:prstGeom>
          <a:noFill/>
        </p:spPr>
        <p:txBody>
          <a:bodyPr wrap="square" rtlCol="0">
            <a:spAutoFit/>
          </a:bodyPr>
          <a:lstStyle/>
          <a:p>
            <a:r>
              <a:rPr lang="en-IN" sz="900" dirty="0"/>
              <a:t>Image source: https://www.bgs.ac.uk/suds/</a:t>
            </a:r>
          </a:p>
        </p:txBody>
      </p:sp>
    </p:spTree>
    <p:extLst>
      <p:ext uri="{BB962C8B-B14F-4D97-AF65-F5344CB8AC3E}">
        <p14:creationId xmlns:p14="http://schemas.microsoft.com/office/powerpoint/2010/main" val="2553769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78407-873C-4256-94F4-3C5E8B20468D}"/>
              </a:ext>
            </a:extLst>
          </p:cNvPr>
          <p:cNvSpPr>
            <a:spLocks noGrp="1"/>
          </p:cNvSpPr>
          <p:nvPr>
            <p:ph type="title"/>
          </p:nvPr>
        </p:nvSpPr>
        <p:spPr>
          <a:xfrm>
            <a:off x="676745" y="609600"/>
            <a:ext cx="4076229" cy="527078"/>
          </a:xfrm>
        </p:spPr>
        <p:txBody>
          <a:bodyPr anchor="ctr">
            <a:normAutofit fontScale="90000"/>
          </a:bodyPr>
          <a:lstStyle/>
          <a:p>
            <a:r>
              <a:rPr lang="en-IN" dirty="0">
                <a:latin typeface="Times New Roman" panose="02020603050405020304" pitchFamily="18" charset="0"/>
                <a:cs typeface="Times New Roman" panose="02020603050405020304" pitchFamily="18" charset="0"/>
              </a:rPr>
              <a:t>Model on SWMM:</a:t>
            </a:r>
          </a:p>
        </p:txBody>
      </p:sp>
      <p:sp>
        <p:nvSpPr>
          <p:cNvPr id="8" name="Content Placeholder 7">
            <a:extLst>
              <a:ext uri="{FF2B5EF4-FFF2-40B4-BE49-F238E27FC236}">
                <a16:creationId xmlns:a16="http://schemas.microsoft.com/office/drawing/2014/main" id="{953929E7-F83D-49A1-A4A5-95F0E5E3C385}"/>
              </a:ext>
            </a:extLst>
          </p:cNvPr>
          <p:cNvSpPr>
            <a:spLocks noGrp="1"/>
          </p:cNvSpPr>
          <p:nvPr>
            <p:ph idx="1"/>
          </p:nvPr>
        </p:nvSpPr>
        <p:spPr>
          <a:xfrm>
            <a:off x="685166" y="1136679"/>
            <a:ext cx="4572633" cy="4584644"/>
          </a:xfrm>
        </p:spPr>
        <p:txBody>
          <a:bodyPr>
            <a:normAutofit/>
          </a:bodyPr>
          <a:lstStyle/>
          <a:p>
            <a:r>
              <a:rPr lang="en-US" sz="2400" dirty="0">
                <a:latin typeface="Times New Roman" panose="02020603050405020304" pitchFamily="18" charset="0"/>
                <a:cs typeface="Times New Roman" panose="02020603050405020304" pitchFamily="18" charset="0"/>
              </a:rPr>
              <a:t>Total </a:t>
            </a:r>
            <a:r>
              <a:rPr lang="en-US" sz="2400" dirty="0" err="1">
                <a:latin typeface="Times New Roman" panose="02020603050405020304" pitchFamily="18" charset="0"/>
                <a:cs typeface="Times New Roman" panose="02020603050405020304" pitchFamily="18" charset="0"/>
              </a:rPr>
              <a:t>residencial</a:t>
            </a:r>
            <a:r>
              <a:rPr lang="en-US" sz="2400" dirty="0">
                <a:latin typeface="Times New Roman" panose="02020603050405020304" pitchFamily="18" charset="0"/>
                <a:cs typeface="Times New Roman" panose="02020603050405020304" pitchFamily="18" charset="0"/>
              </a:rPr>
              <a:t> area= 12 acre</a:t>
            </a:r>
          </a:p>
          <a:p>
            <a:r>
              <a:rPr lang="en-US" sz="2400" dirty="0">
                <a:latin typeface="Times New Roman" panose="02020603050405020304" pitchFamily="18" charset="0"/>
                <a:cs typeface="Times New Roman" panose="02020603050405020304" pitchFamily="18" charset="0"/>
              </a:rPr>
              <a:t>S1, S2, S3 = </a:t>
            </a:r>
            <a:r>
              <a:rPr lang="en-US" sz="2400" dirty="0" err="1">
                <a:latin typeface="Times New Roman" panose="02020603050405020304" pitchFamily="18" charset="0"/>
                <a:cs typeface="Times New Roman" panose="02020603050405020304" pitchFamily="18" charset="0"/>
              </a:rPr>
              <a:t>Subcatchments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C1, C2, C3, C4 = Storm Sewer Conduits</a:t>
            </a:r>
          </a:p>
          <a:p>
            <a:r>
              <a:rPr lang="en-US" sz="2400" dirty="0">
                <a:latin typeface="Times New Roman" panose="02020603050405020304" pitchFamily="18" charset="0"/>
                <a:cs typeface="Times New Roman" panose="02020603050405020304" pitchFamily="18" charset="0"/>
              </a:rPr>
              <a:t>J1, J2, J3, J4 = Conduit junctions</a:t>
            </a:r>
          </a:p>
          <a:p>
            <a:r>
              <a:rPr lang="en-US" sz="2400" dirty="0">
                <a:latin typeface="Times New Roman" panose="02020603050405020304" pitchFamily="18" charset="0"/>
                <a:cs typeface="Times New Roman" panose="02020603050405020304" pitchFamily="18" charset="0"/>
              </a:rPr>
              <a:t>Out1 = outlet</a:t>
            </a:r>
          </a:p>
          <a:p>
            <a:r>
              <a:rPr lang="en-US" sz="2400" dirty="0">
                <a:latin typeface="Times New Roman" panose="02020603050405020304" pitchFamily="18" charset="0"/>
                <a:cs typeface="Times New Roman" panose="02020603050405020304" pitchFamily="18" charset="0"/>
              </a:rPr>
              <a:t>Area of each </a:t>
            </a:r>
            <a:r>
              <a:rPr lang="en-US" sz="2400" dirty="0" err="1">
                <a:latin typeface="Times New Roman" panose="02020603050405020304" pitchFamily="18" charset="0"/>
                <a:cs typeface="Times New Roman" panose="02020603050405020304" pitchFamily="18" charset="0"/>
              </a:rPr>
              <a:t>subcatchment</a:t>
            </a:r>
            <a:r>
              <a:rPr lang="en-US" sz="2400" dirty="0">
                <a:latin typeface="Times New Roman" panose="02020603050405020304" pitchFamily="18" charset="0"/>
                <a:cs typeface="Times New Roman" panose="02020603050405020304" pitchFamily="18" charset="0"/>
              </a:rPr>
              <a:t> is 4 acre</a:t>
            </a:r>
          </a:p>
          <a:p>
            <a:r>
              <a:rPr lang="en-US" sz="2400" dirty="0">
                <a:latin typeface="Times New Roman" panose="02020603050405020304" pitchFamily="18" charset="0"/>
                <a:cs typeface="Times New Roman" panose="02020603050405020304" pitchFamily="18" charset="0"/>
              </a:rPr>
              <a:t>All the conduits has been chosen of Circular Geometry</a:t>
            </a:r>
          </a:p>
        </p:txBody>
      </p:sp>
      <p:pic>
        <p:nvPicPr>
          <p:cNvPr id="4" name="Content Placeholder 3">
            <a:extLst>
              <a:ext uri="{FF2B5EF4-FFF2-40B4-BE49-F238E27FC236}">
                <a16:creationId xmlns:a16="http://schemas.microsoft.com/office/drawing/2014/main" id="{2FE264BF-B3C9-4839-9C4E-D1BE55098A52}"/>
              </a:ext>
            </a:extLst>
          </p:cNvPr>
          <p:cNvPicPr>
            <a:picLocks/>
          </p:cNvPicPr>
          <p:nvPr/>
        </p:nvPicPr>
        <p:blipFill>
          <a:blip r:embed="rId2"/>
          <a:stretch>
            <a:fillRect/>
          </a:stretch>
        </p:blipFill>
        <p:spPr>
          <a:xfrm>
            <a:off x="5266220" y="1136679"/>
            <a:ext cx="5858980" cy="4683096"/>
          </a:xfrm>
          <a:prstGeom prst="rect">
            <a:avLst/>
          </a:prstGeom>
        </p:spPr>
      </p:pic>
    </p:spTree>
    <p:extLst>
      <p:ext uri="{BB962C8B-B14F-4D97-AF65-F5344CB8AC3E}">
        <p14:creationId xmlns:p14="http://schemas.microsoft.com/office/powerpoint/2010/main" val="396498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6" name="Straight Connector 45">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49">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53">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Isosceles Triangle 54">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9164969-8B7D-4170-94A7-4FE5094B0836}"/>
              </a:ext>
            </a:extLst>
          </p:cNvPr>
          <p:cNvSpPr>
            <a:spLocks noGrp="1"/>
          </p:cNvSpPr>
          <p:nvPr>
            <p:ph type="title"/>
          </p:nvPr>
        </p:nvSpPr>
        <p:spPr>
          <a:xfrm>
            <a:off x="890423" y="304800"/>
            <a:ext cx="7424901" cy="847725"/>
          </a:xfrm>
        </p:spPr>
        <p:txBody>
          <a:bodyPr vert="horz" lIns="91440" tIns="45720" rIns="91440" bIns="45720" rtlCol="0" anchor="b">
            <a:normAutofit fontScale="90000"/>
          </a:bodyPr>
          <a:lstStyle/>
          <a:p>
            <a:r>
              <a:rPr lang="en-US" sz="5400" dirty="0">
                <a:latin typeface="Times New Roman" panose="02020603050405020304" pitchFamily="18" charset="0"/>
                <a:cs typeface="Times New Roman" panose="02020603050405020304" pitchFamily="18" charset="0"/>
              </a:rPr>
              <a:t>Project Defaults</a:t>
            </a:r>
          </a:p>
        </p:txBody>
      </p:sp>
      <p:pic>
        <p:nvPicPr>
          <p:cNvPr id="6" name="Content Placeholder 5">
            <a:extLst>
              <a:ext uri="{FF2B5EF4-FFF2-40B4-BE49-F238E27FC236}">
                <a16:creationId xmlns:a16="http://schemas.microsoft.com/office/drawing/2014/main" id="{1B8AD255-0D7F-4727-86A7-675C54DA20A9}"/>
              </a:ext>
            </a:extLst>
          </p:cNvPr>
          <p:cNvPicPr>
            <a:picLocks noGrp="1"/>
          </p:cNvPicPr>
          <p:nvPr>
            <p:ph sz="half" idx="4294967295"/>
          </p:nvPr>
        </p:nvPicPr>
        <p:blipFill>
          <a:blip r:embed="rId2"/>
          <a:stretch>
            <a:fillRect/>
          </a:stretch>
        </p:blipFill>
        <p:spPr>
          <a:xfrm>
            <a:off x="816654" y="2343150"/>
            <a:ext cx="2940086" cy="3323004"/>
          </a:xfrm>
          <a:prstGeom prst="rect">
            <a:avLst/>
          </a:prstGeom>
        </p:spPr>
      </p:pic>
      <p:pic>
        <p:nvPicPr>
          <p:cNvPr id="40" name="Picture 39">
            <a:extLst>
              <a:ext uri="{FF2B5EF4-FFF2-40B4-BE49-F238E27FC236}">
                <a16:creationId xmlns:a16="http://schemas.microsoft.com/office/drawing/2014/main" id="{B0B6CB89-0FAC-407F-9B8B-84394C973795}"/>
              </a:ext>
            </a:extLst>
          </p:cNvPr>
          <p:cNvPicPr/>
          <p:nvPr/>
        </p:nvPicPr>
        <p:blipFill>
          <a:blip r:embed="rId3"/>
          <a:stretch>
            <a:fillRect/>
          </a:stretch>
        </p:blipFill>
        <p:spPr>
          <a:xfrm>
            <a:off x="4145900" y="2343150"/>
            <a:ext cx="3182650" cy="3459356"/>
          </a:xfrm>
          <a:prstGeom prst="rect">
            <a:avLst/>
          </a:prstGeom>
        </p:spPr>
      </p:pic>
      <p:pic>
        <p:nvPicPr>
          <p:cNvPr id="4" name="Content Placeholder 3">
            <a:extLst>
              <a:ext uri="{FF2B5EF4-FFF2-40B4-BE49-F238E27FC236}">
                <a16:creationId xmlns:a16="http://schemas.microsoft.com/office/drawing/2014/main" id="{686DCE23-AF25-417A-AA30-20288189C561}"/>
              </a:ext>
            </a:extLst>
          </p:cNvPr>
          <p:cNvPicPr>
            <a:picLocks/>
          </p:cNvPicPr>
          <p:nvPr/>
        </p:nvPicPr>
        <p:blipFill>
          <a:blip r:embed="rId4"/>
          <a:stretch>
            <a:fillRect/>
          </a:stretch>
        </p:blipFill>
        <p:spPr>
          <a:xfrm>
            <a:off x="7618701" y="2343150"/>
            <a:ext cx="3182650" cy="3459356"/>
          </a:xfrm>
          <a:prstGeom prst="rect">
            <a:avLst/>
          </a:prstGeom>
        </p:spPr>
      </p:pic>
      <p:sp>
        <p:nvSpPr>
          <p:cNvPr id="9" name="TextBox 8">
            <a:extLst>
              <a:ext uri="{FF2B5EF4-FFF2-40B4-BE49-F238E27FC236}">
                <a16:creationId xmlns:a16="http://schemas.microsoft.com/office/drawing/2014/main" id="{82D3F4E0-E0FF-4FD9-AD6C-C14C209A8BD2}"/>
              </a:ext>
            </a:extLst>
          </p:cNvPr>
          <p:cNvSpPr txBox="1"/>
          <p:nvPr/>
        </p:nvSpPr>
        <p:spPr>
          <a:xfrm>
            <a:off x="842597" y="2006354"/>
            <a:ext cx="2850514" cy="369332"/>
          </a:xfrm>
          <a:prstGeom prst="rect">
            <a:avLst/>
          </a:prstGeom>
          <a:noFill/>
        </p:spPr>
        <p:txBody>
          <a:bodyPr wrap="square" rtlCol="0">
            <a:spAutoFit/>
          </a:bodyPr>
          <a:lstStyle/>
          <a:p>
            <a:r>
              <a:rPr lang="en-IN" dirty="0" err="1"/>
              <a:t>Subcatchment</a:t>
            </a:r>
            <a:r>
              <a:rPr lang="en-IN" dirty="0"/>
              <a:t> Defaults</a:t>
            </a:r>
          </a:p>
        </p:txBody>
      </p:sp>
      <p:sp>
        <p:nvSpPr>
          <p:cNvPr id="10" name="TextBox 9">
            <a:extLst>
              <a:ext uri="{FF2B5EF4-FFF2-40B4-BE49-F238E27FC236}">
                <a16:creationId xmlns:a16="http://schemas.microsoft.com/office/drawing/2014/main" id="{28688B05-7D46-438D-896A-FCD55AE93235}"/>
              </a:ext>
            </a:extLst>
          </p:cNvPr>
          <p:cNvSpPr txBox="1"/>
          <p:nvPr/>
        </p:nvSpPr>
        <p:spPr>
          <a:xfrm>
            <a:off x="4142726" y="2006354"/>
            <a:ext cx="3167457" cy="369332"/>
          </a:xfrm>
          <a:prstGeom prst="rect">
            <a:avLst/>
          </a:prstGeom>
          <a:noFill/>
        </p:spPr>
        <p:txBody>
          <a:bodyPr wrap="square" rtlCol="0">
            <a:spAutoFit/>
          </a:bodyPr>
          <a:lstStyle/>
          <a:p>
            <a:r>
              <a:rPr lang="en-IN" dirty="0"/>
              <a:t>Nodes/links Defaults</a:t>
            </a:r>
          </a:p>
        </p:txBody>
      </p:sp>
      <p:sp>
        <p:nvSpPr>
          <p:cNvPr id="11" name="TextBox 10">
            <a:extLst>
              <a:ext uri="{FF2B5EF4-FFF2-40B4-BE49-F238E27FC236}">
                <a16:creationId xmlns:a16="http://schemas.microsoft.com/office/drawing/2014/main" id="{08A0244F-B137-4228-BEB3-ECE843A2A2FC}"/>
              </a:ext>
            </a:extLst>
          </p:cNvPr>
          <p:cNvSpPr txBox="1"/>
          <p:nvPr/>
        </p:nvSpPr>
        <p:spPr>
          <a:xfrm>
            <a:off x="7633894" y="2006354"/>
            <a:ext cx="3167457" cy="369332"/>
          </a:xfrm>
          <a:prstGeom prst="rect">
            <a:avLst/>
          </a:prstGeom>
          <a:noFill/>
        </p:spPr>
        <p:txBody>
          <a:bodyPr wrap="square" rtlCol="0">
            <a:spAutoFit/>
          </a:bodyPr>
          <a:lstStyle/>
          <a:p>
            <a:r>
              <a:rPr lang="en-IN" dirty="0"/>
              <a:t>Default ID </a:t>
            </a:r>
            <a:r>
              <a:rPr lang="en-IN" dirty="0" err="1"/>
              <a:t>lebels</a:t>
            </a:r>
            <a:endParaRPr lang="en-IN" dirty="0"/>
          </a:p>
        </p:txBody>
      </p:sp>
      <p:sp>
        <p:nvSpPr>
          <p:cNvPr id="3" name="TextBox 2">
            <a:extLst>
              <a:ext uri="{FF2B5EF4-FFF2-40B4-BE49-F238E27FC236}">
                <a16:creationId xmlns:a16="http://schemas.microsoft.com/office/drawing/2014/main" id="{3E6FC370-3505-4348-B4A9-E408A0F696DC}"/>
              </a:ext>
            </a:extLst>
          </p:cNvPr>
          <p:cNvSpPr txBox="1"/>
          <p:nvPr/>
        </p:nvSpPr>
        <p:spPr>
          <a:xfrm flipH="1">
            <a:off x="888316" y="6002950"/>
            <a:ext cx="9961521"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Width is width of area where overland flow occurs</a:t>
            </a:r>
          </a:p>
        </p:txBody>
      </p:sp>
    </p:spTree>
    <p:extLst>
      <p:ext uri="{BB962C8B-B14F-4D97-AF65-F5344CB8AC3E}">
        <p14:creationId xmlns:p14="http://schemas.microsoft.com/office/powerpoint/2010/main" val="315796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 name="Straight Connector 30">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F63A0A9-6308-4D4D-BF8F-4B29D6CE924A}"/>
              </a:ext>
            </a:extLst>
          </p:cNvPr>
          <p:cNvSpPr>
            <a:spLocks noGrp="1"/>
          </p:cNvSpPr>
          <p:nvPr>
            <p:ph type="title"/>
          </p:nvPr>
        </p:nvSpPr>
        <p:spPr>
          <a:xfrm>
            <a:off x="1092076" y="533862"/>
            <a:ext cx="8030361" cy="550415"/>
          </a:xfrm>
        </p:spPr>
        <p:txBody>
          <a:bodyPr vert="horz" lIns="91440" tIns="45720" rIns="91440" bIns="45720" rtlCol="0" anchor="b">
            <a:normAutofit/>
          </a:bodyPr>
          <a:lstStyle/>
          <a:p>
            <a:r>
              <a:rPr lang="en-US" sz="2800" dirty="0" err="1">
                <a:latin typeface="Times New Roman" panose="02020603050405020304" pitchFamily="18" charset="0"/>
                <a:cs typeface="Times New Roman" panose="02020603050405020304" pitchFamily="18" charset="0"/>
              </a:rPr>
              <a:t>Subcatchment</a:t>
            </a:r>
            <a:r>
              <a:rPr lang="en-US" sz="2800" dirty="0">
                <a:latin typeface="Times New Roman" panose="02020603050405020304" pitchFamily="18" charset="0"/>
                <a:cs typeface="Times New Roman" panose="02020603050405020304" pitchFamily="18" charset="0"/>
              </a:rPr>
              <a:t> Properties</a:t>
            </a:r>
          </a:p>
        </p:txBody>
      </p:sp>
      <p:pic>
        <p:nvPicPr>
          <p:cNvPr id="5" name="Picture 4">
            <a:extLst>
              <a:ext uri="{FF2B5EF4-FFF2-40B4-BE49-F238E27FC236}">
                <a16:creationId xmlns:a16="http://schemas.microsoft.com/office/drawing/2014/main" id="{AEDFF754-DFEE-46A2-8B90-68AFCD82B06A}"/>
              </a:ext>
            </a:extLst>
          </p:cNvPr>
          <p:cNvPicPr/>
          <p:nvPr/>
        </p:nvPicPr>
        <p:blipFill>
          <a:blip r:embed="rId2">
            <a:extLst>
              <a:ext uri="{28A0092B-C50C-407E-A947-70E740481C1C}">
                <a14:useLocalDpi xmlns:a14="http://schemas.microsoft.com/office/drawing/2010/main" val="0"/>
              </a:ext>
            </a:extLst>
          </a:blip>
          <a:stretch>
            <a:fillRect/>
          </a:stretch>
        </p:blipFill>
        <p:spPr>
          <a:xfrm>
            <a:off x="4023550" y="3047999"/>
            <a:ext cx="2357590" cy="3457575"/>
          </a:xfrm>
          <a:prstGeom prst="rect">
            <a:avLst/>
          </a:prstGeom>
        </p:spPr>
      </p:pic>
      <p:pic>
        <p:nvPicPr>
          <p:cNvPr id="6" name="Picture 5">
            <a:extLst>
              <a:ext uri="{FF2B5EF4-FFF2-40B4-BE49-F238E27FC236}">
                <a16:creationId xmlns:a16="http://schemas.microsoft.com/office/drawing/2014/main" id="{C63FE541-8EA9-4699-BC3A-D382B632C66D}"/>
              </a:ext>
            </a:extLst>
          </p:cNvPr>
          <p:cNvPicPr/>
          <p:nvPr/>
        </p:nvPicPr>
        <p:blipFill>
          <a:blip r:embed="rId3">
            <a:extLst>
              <a:ext uri="{28A0092B-C50C-407E-A947-70E740481C1C}">
                <a14:useLocalDpi xmlns:a14="http://schemas.microsoft.com/office/drawing/2010/main" val="0"/>
              </a:ext>
            </a:extLst>
          </a:blip>
          <a:stretch>
            <a:fillRect/>
          </a:stretch>
        </p:blipFill>
        <p:spPr>
          <a:xfrm>
            <a:off x="6894930" y="3047998"/>
            <a:ext cx="2305099" cy="3457575"/>
          </a:xfrm>
          <a:prstGeom prst="rect">
            <a:avLst/>
          </a:prstGeom>
        </p:spPr>
      </p:pic>
      <p:pic>
        <p:nvPicPr>
          <p:cNvPr id="4" name="Picture 3">
            <a:extLst>
              <a:ext uri="{FF2B5EF4-FFF2-40B4-BE49-F238E27FC236}">
                <a16:creationId xmlns:a16="http://schemas.microsoft.com/office/drawing/2014/main" id="{465ADAF6-BE50-4246-8AD4-5E9E10442C77}"/>
              </a:ext>
            </a:extLst>
          </p:cNvPr>
          <p:cNvPicPr/>
          <p:nvPr/>
        </p:nvPicPr>
        <p:blipFill>
          <a:blip r:embed="rId4">
            <a:extLst>
              <a:ext uri="{28A0092B-C50C-407E-A947-70E740481C1C}">
                <a14:useLocalDpi xmlns:a14="http://schemas.microsoft.com/office/drawing/2010/main" val="0"/>
              </a:ext>
            </a:extLst>
          </a:blip>
          <a:stretch>
            <a:fillRect/>
          </a:stretch>
        </p:blipFill>
        <p:spPr>
          <a:xfrm>
            <a:off x="1111539" y="3048000"/>
            <a:ext cx="2552458" cy="3457575"/>
          </a:xfrm>
          <a:prstGeom prst="rect">
            <a:avLst/>
          </a:prstGeom>
        </p:spPr>
      </p:pic>
      <p:sp>
        <p:nvSpPr>
          <p:cNvPr id="7" name="TextBox 6">
            <a:extLst>
              <a:ext uri="{FF2B5EF4-FFF2-40B4-BE49-F238E27FC236}">
                <a16:creationId xmlns:a16="http://schemas.microsoft.com/office/drawing/2014/main" id="{9B7BE412-E50E-4768-A953-DB123E5CB7A7}"/>
              </a:ext>
            </a:extLst>
          </p:cNvPr>
          <p:cNvSpPr txBox="1"/>
          <p:nvPr/>
        </p:nvSpPr>
        <p:spPr>
          <a:xfrm>
            <a:off x="1099557" y="2709444"/>
            <a:ext cx="2530599"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1</a:t>
            </a:r>
          </a:p>
        </p:txBody>
      </p:sp>
      <p:sp>
        <p:nvSpPr>
          <p:cNvPr id="8" name="TextBox 7">
            <a:extLst>
              <a:ext uri="{FF2B5EF4-FFF2-40B4-BE49-F238E27FC236}">
                <a16:creationId xmlns:a16="http://schemas.microsoft.com/office/drawing/2014/main" id="{592AD7B7-285E-440F-B3E6-944172F6951E}"/>
              </a:ext>
            </a:extLst>
          </p:cNvPr>
          <p:cNvSpPr txBox="1"/>
          <p:nvPr/>
        </p:nvSpPr>
        <p:spPr>
          <a:xfrm>
            <a:off x="3995097" y="2709443"/>
            <a:ext cx="2351931"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2</a:t>
            </a:r>
          </a:p>
        </p:txBody>
      </p:sp>
      <p:sp>
        <p:nvSpPr>
          <p:cNvPr id="9" name="TextBox 8">
            <a:extLst>
              <a:ext uri="{FF2B5EF4-FFF2-40B4-BE49-F238E27FC236}">
                <a16:creationId xmlns:a16="http://schemas.microsoft.com/office/drawing/2014/main" id="{43CE6207-8F10-425D-B244-03C3DACE55E8}"/>
              </a:ext>
            </a:extLst>
          </p:cNvPr>
          <p:cNvSpPr txBox="1"/>
          <p:nvPr/>
        </p:nvSpPr>
        <p:spPr>
          <a:xfrm>
            <a:off x="6816647" y="2690992"/>
            <a:ext cx="2245847" cy="369332"/>
          </a:xfrm>
          <a:prstGeom prst="rect">
            <a:avLst/>
          </a:prstGeom>
          <a:noFill/>
        </p:spPr>
        <p:txBody>
          <a:bodyPr wrap="square" rtlCol="0">
            <a:spAutoFit/>
          </a:bodyPr>
          <a:lstStyle/>
          <a:p>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3</a:t>
            </a:r>
          </a:p>
        </p:txBody>
      </p:sp>
      <p:sp>
        <p:nvSpPr>
          <p:cNvPr id="10" name="TextBox 9">
            <a:extLst>
              <a:ext uri="{FF2B5EF4-FFF2-40B4-BE49-F238E27FC236}">
                <a16:creationId xmlns:a16="http://schemas.microsoft.com/office/drawing/2014/main" id="{2A3C4F0C-E301-4C9E-AFDA-3835B9670D76}"/>
              </a:ext>
            </a:extLst>
          </p:cNvPr>
          <p:cNvSpPr txBox="1"/>
          <p:nvPr/>
        </p:nvSpPr>
        <p:spPr>
          <a:xfrm>
            <a:off x="1082298" y="1296696"/>
            <a:ext cx="8068713"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Node of the drainage system that receives runoff from the </a:t>
            </a:r>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needs to be setup. We are taking area S3(</a:t>
            </a:r>
            <a:r>
              <a:rPr lang="en-IN" dirty="0" err="1">
                <a:latin typeface="Times New Roman" panose="02020603050405020304" pitchFamily="18" charset="0"/>
                <a:cs typeface="Times New Roman" panose="02020603050405020304" pitchFamily="18" charset="0"/>
              </a:rPr>
              <a:t>i.e</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3) as less developed than others for that we have assigned a % imperviousness of 25% to the </a:t>
            </a:r>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3. </a:t>
            </a:r>
            <a:r>
              <a:rPr lang="en-IN" dirty="0" err="1">
                <a:latin typeface="Times New Roman" panose="02020603050405020304" pitchFamily="18" charset="0"/>
                <a:cs typeface="Times New Roman" panose="02020603050405020304" pitchFamily="18" charset="0"/>
              </a:rPr>
              <a:t>Subcatchment</a:t>
            </a:r>
            <a:r>
              <a:rPr lang="en-IN" dirty="0">
                <a:latin typeface="Times New Roman" panose="02020603050405020304" pitchFamily="18" charset="0"/>
                <a:cs typeface="Times New Roman" panose="02020603050405020304" pitchFamily="18" charset="0"/>
              </a:rPr>
              <a:t> width is the width of the area where overland flow occurs.</a:t>
            </a:r>
          </a:p>
        </p:txBody>
      </p:sp>
    </p:spTree>
    <p:extLst>
      <p:ext uri="{BB962C8B-B14F-4D97-AF65-F5344CB8AC3E}">
        <p14:creationId xmlns:p14="http://schemas.microsoft.com/office/powerpoint/2010/main" val="1757967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4A3B-659C-4F17-A0FA-1B6F930BB83C}"/>
              </a:ext>
            </a:extLst>
          </p:cNvPr>
          <p:cNvSpPr>
            <a:spLocks noGrp="1"/>
          </p:cNvSpPr>
          <p:nvPr>
            <p:ph type="title"/>
          </p:nvPr>
        </p:nvSpPr>
        <p:spPr>
          <a:xfrm>
            <a:off x="1100830" y="978647"/>
            <a:ext cx="2778708" cy="539434"/>
          </a:xfrm>
        </p:spPr>
        <p:txBody>
          <a:bodyPr>
            <a:normAutofit/>
          </a:bodyPr>
          <a:lstStyle/>
          <a:p>
            <a:r>
              <a:rPr lang="en-IN" dirty="0"/>
              <a:t>Invert level of Nodes</a:t>
            </a:r>
          </a:p>
        </p:txBody>
      </p:sp>
      <p:graphicFrame>
        <p:nvGraphicFramePr>
          <p:cNvPr id="9" name="Content Placeholder 8">
            <a:extLst>
              <a:ext uri="{FF2B5EF4-FFF2-40B4-BE49-F238E27FC236}">
                <a16:creationId xmlns:a16="http://schemas.microsoft.com/office/drawing/2014/main" id="{719F232B-7978-4C98-9389-2BC63AC6E677}"/>
              </a:ext>
            </a:extLst>
          </p:cNvPr>
          <p:cNvGraphicFramePr>
            <a:graphicFrameLocks noGrp="1"/>
          </p:cNvGraphicFramePr>
          <p:nvPr>
            <p:ph idx="1"/>
            <p:extLst>
              <p:ext uri="{D42A27DB-BD31-4B8C-83A1-F6EECF244321}">
                <p14:modId xmlns:p14="http://schemas.microsoft.com/office/powerpoint/2010/main" val="1417324585"/>
              </p:ext>
            </p:extLst>
          </p:nvPr>
        </p:nvGraphicFramePr>
        <p:xfrm>
          <a:off x="1100830" y="1518081"/>
          <a:ext cx="2950346" cy="4012070"/>
        </p:xfrm>
        <a:graphic>
          <a:graphicData uri="http://schemas.openxmlformats.org/drawingml/2006/table">
            <a:tbl>
              <a:tblPr firstRow="1" firstCol="1" bandRow="1"/>
              <a:tblGrid>
                <a:gridCol w="1475173">
                  <a:extLst>
                    <a:ext uri="{9D8B030D-6E8A-4147-A177-3AD203B41FA5}">
                      <a16:colId xmlns:a16="http://schemas.microsoft.com/office/drawing/2014/main" val="3746395321"/>
                    </a:ext>
                  </a:extLst>
                </a:gridCol>
                <a:gridCol w="1475173">
                  <a:extLst>
                    <a:ext uri="{9D8B030D-6E8A-4147-A177-3AD203B41FA5}">
                      <a16:colId xmlns:a16="http://schemas.microsoft.com/office/drawing/2014/main" val="520111299"/>
                    </a:ext>
                  </a:extLst>
                </a:gridCol>
              </a:tblGrid>
              <a:tr h="641250">
                <a:tc>
                  <a:txBody>
                    <a:bodyPr/>
                    <a:lstStyle/>
                    <a:p>
                      <a:pPr algn="just">
                        <a:lnSpc>
                          <a:spcPct val="107000"/>
                        </a:lnSpc>
                        <a:spcAft>
                          <a:spcPts val="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Node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Invert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3543405"/>
                  </a:ext>
                </a:extLst>
              </a:tr>
              <a:tr h="674164">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J1</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96</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945448"/>
                  </a:ext>
                </a:extLst>
              </a:tr>
              <a:tr h="674164">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J2</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a:effectLst/>
                          <a:latin typeface="Calibri" panose="020F0502020204030204" pitchFamily="34" charset="0"/>
                          <a:ea typeface="Calibri" panose="020F0502020204030204" pitchFamily="34" charset="0"/>
                          <a:cs typeface="Times New Roman" panose="02020603050405020304" pitchFamily="18" charset="0"/>
                        </a:rPr>
                        <a:t>90</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88611"/>
                  </a:ext>
                </a:extLst>
              </a:tr>
              <a:tr h="674164">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J3</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a:effectLst/>
                          <a:latin typeface="Calibri" panose="020F0502020204030204" pitchFamily="34" charset="0"/>
                          <a:ea typeface="Calibri" panose="020F0502020204030204" pitchFamily="34" charset="0"/>
                          <a:cs typeface="Times New Roman" panose="02020603050405020304" pitchFamily="18" charset="0"/>
                        </a:rPr>
                        <a:t>93</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704689"/>
                  </a:ext>
                </a:extLst>
              </a:tr>
              <a:tr h="674164">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J4</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88</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170768"/>
                  </a:ext>
                </a:extLst>
              </a:tr>
              <a:tr h="674164">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Out1</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85</a:t>
                      </a:r>
                    </a:p>
                  </a:txBody>
                  <a:tcPr marL="54063" marR="540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3781068"/>
                  </a:ext>
                </a:extLst>
              </a:tr>
            </a:tbl>
          </a:graphicData>
        </a:graphic>
      </p:graphicFrame>
      <p:sp>
        <p:nvSpPr>
          <p:cNvPr id="10" name="Rectangle 2">
            <a:extLst>
              <a:ext uri="{FF2B5EF4-FFF2-40B4-BE49-F238E27FC236}">
                <a16:creationId xmlns:a16="http://schemas.microsoft.com/office/drawing/2014/main" id="{310592AE-CD21-4A8D-82AC-E202483D684B}"/>
              </a:ext>
            </a:extLst>
          </p:cNvPr>
          <p:cNvSpPr>
            <a:spLocks noGrp="1" noChangeArrowheads="1"/>
          </p:cNvSpPr>
          <p:nvPr>
            <p:ph type="body" sz="half" idx="2"/>
          </p:nvPr>
        </p:nvSpPr>
        <p:spPr bwMode="auto">
          <a:xfrm>
            <a:off x="4604552" y="1127793"/>
            <a:ext cx="31101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Tx/>
              <a:buSzTx/>
            </a:pPr>
            <a:r>
              <a:rPr lang="en-IN" sz="2000" dirty="0">
                <a:solidFill>
                  <a:schemeClr val="accent1"/>
                </a:solidFill>
              </a:rPr>
              <a:t>Rain Gage Properties</a:t>
            </a:r>
            <a:endParaRPr kumimoji="0" lang="en-US" altLang="en-US" sz="2000" u="none" strike="noStrike" cap="none" normalizeH="0" baseline="0" dirty="0">
              <a:ln>
                <a:noFill/>
              </a:ln>
              <a:solidFill>
                <a:schemeClr val="accent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A4EE6F5A-5523-444B-A2B6-4D8461181BFF}"/>
              </a:ext>
            </a:extLst>
          </p:cNvPr>
          <p:cNvPicPr/>
          <p:nvPr/>
        </p:nvPicPr>
        <p:blipFill>
          <a:blip r:embed="rId2">
            <a:extLst>
              <a:ext uri="{28A0092B-C50C-407E-A947-70E740481C1C}">
                <a14:useLocalDpi xmlns:a14="http://schemas.microsoft.com/office/drawing/2010/main" val="0"/>
              </a:ext>
            </a:extLst>
          </a:blip>
          <a:stretch>
            <a:fillRect/>
          </a:stretch>
        </p:blipFill>
        <p:spPr>
          <a:xfrm>
            <a:off x="4540928" y="1518082"/>
            <a:ext cx="3110144" cy="4012070"/>
          </a:xfrm>
          <a:prstGeom prst="rect">
            <a:avLst/>
          </a:prstGeom>
        </p:spPr>
      </p:pic>
    </p:spTree>
    <p:extLst>
      <p:ext uri="{BB962C8B-B14F-4D97-AF65-F5344CB8AC3E}">
        <p14:creationId xmlns:p14="http://schemas.microsoft.com/office/powerpoint/2010/main" val="1756746748"/>
      </p:ext>
    </p:extLst>
  </p:cSld>
  <p:clrMapOvr>
    <a:masterClrMapping/>
  </p:clrMapOvr>
</p:sld>
</file>

<file path=ppt/theme/theme1.xml><?xml version="1.0" encoding="utf-8"?>
<a:theme xmlns:a="http://schemas.openxmlformats.org/drawingml/2006/main" name="Face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144</TotalTime>
  <Words>1063</Words>
  <Application>Microsoft Office PowerPoint</Application>
  <PresentationFormat>Widescreen</PresentationFormat>
  <Paragraphs>91</Paragraphs>
  <Slides>20</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Times New Roman</vt:lpstr>
      <vt:lpstr>Trebuchet MS</vt:lpstr>
      <vt:lpstr>Wingdings 3</vt:lpstr>
      <vt:lpstr>Facet</vt:lpstr>
      <vt:lpstr> Study of Adequacy of Drainage in Urban Areas </vt:lpstr>
      <vt:lpstr>Introduction:</vt:lpstr>
      <vt:lpstr>The common reason of urban flooding are : </vt:lpstr>
      <vt:lpstr>Objective of the study</vt:lpstr>
      <vt:lpstr>Methodology</vt:lpstr>
      <vt:lpstr>Model on SWMM:</vt:lpstr>
      <vt:lpstr>Project Defaults</vt:lpstr>
      <vt:lpstr>Subcatchment Properties</vt:lpstr>
      <vt:lpstr>Invert level of Nodes</vt:lpstr>
      <vt:lpstr>3 design storms whose timeseries are names as TS1, TS2 and T3 which are 3 inch-6 hour, 3 inch-4 hour and 3 inch-8 hour storms respectively. </vt:lpstr>
      <vt:lpstr>Running The Analysis</vt:lpstr>
      <vt:lpstr>Results with Green-Ampt infiltration Model and TS1</vt:lpstr>
      <vt:lpstr>Results with Green-Ampt infiltration Model and TS2</vt:lpstr>
      <vt:lpstr>Results with Green-Ampt infiltration Model and TS3</vt:lpstr>
      <vt:lpstr>Results with Modified Green-Ampt infiltration Model and TS1</vt:lpstr>
      <vt:lpstr>Results with Modified Green-Ampt infiltration Model and TS2</vt:lpstr>
      <vt:lpstr>Results with Modified Green-Ampt infiltration Model and TS3</vt:lpstr>
      <vt:lpstr>Node Flooding</vt:lpstr>
      <vt:lpstr>Mitigating Node Flooding</vt:lpstr>
      <vt:lpstr>Referance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Study of Adequacy of Drainage in Urban Areas </dc:title>
  <dc:creator>Mukul Anand</dc:creator>
  <cp:lastModifiedBy>Mukul Anand</cp:lastModifiedBy>
  <cp:revision>10</cp:revision>
  <dcterms:created xsi:type="dcterms:W3CDTF">2019-11-24T18:21:01Z</dcterms:created>
  <dcterms:modified xsi:type="dcterms:W3CDTF">2019-11-24T20:45:34Z</dcterms:modified>
</cp:coreProperties>
</file>